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9" r:id="rId4"/>
    <p:sldId id="262" r:id="rId5"/>
    <p:sldId id="280" r:id="rId6"/>
    <p:sldId id="281" r:id="rId7"/>
    <p:sldId id="264" r:id="rId8"/>
    <p:sldId id="270" r:id="rId9"/>
    <p:sldId id="265" r:id="rId10"/>
    <p:sldId id="269" r:id="rId11"/>
    <p:sldId id="266" r:id="rId12"/>
    <p:sldId id="277" r:id="rId13"/>
    <p:sldId id="278" r:id="rId14"/>
    <p:sldId id="279" r:id="rId15"/>
    <p:sldId id="276" r:id="rId16"/>
    <p:sldId id="267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6" d="100"/>
          <a:sy n="76" d="100"/>
        </p:scale>
        <p:origin x="102" y="5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24CC91-4991-4EE1-A5A5-FA478A05C0CD}" type="datetimeFigureOut">
              <a:rPr lang="en-US" smtClean="0"/>
              <a:t>9/27/2021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018C55-DBAD-4408-B3B4-AC9A89865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4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Streamline Routes:</a:t>
            </a:r>
            <a:r>
              <a:rPr lang="en-US" baseline="0" dirty="0"/>
              <a:t> Service Area</a:t>
            </a:r>
          </a:p>
          <a:p>
            <a:r>
              <a:rPr lang="en-US" baseline="0" dirty="0" err="1"/>
              <a:t>Galavan</a:t>
            </a:r>
            <a:r>
              <a:rPr lang="en-US" baseline="0" dirty="0"/>
              <a:t>: Paratransit &amp; Service Area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8C55-DBAD-4408-B3B4-AC9A89865A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0960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Essential Service</a:t>
            </a:r>
            <a:r>
              <a:rPr lang="en-US" baseline="0" dirty="0"/>
              <a:t> &amp; </a:t>
            </a:r>
            <a:r>
              <a:rPr lang="en-US" dirty="0"/>
              <a:t>Protocols in place early – Operated</a:t>
            </a:r>
            <a:r>
              <a:rPr lang="en-US" baseline="0" dirty="0"/>
              <a:t> through the pandemic</a:t>
            </a:r>
          </a:p>
          <a:p>
            <a:r>
              <a:rPr lang="en-US" baseline="0" dirty="0"/>
              <a:t>No outbreaks related to public transportation - Globally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8C55-DBAD-4408-B3B4-AC9A89865A9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822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Existing Conditions Report (Productivity</a:t>
            </a:r>
            <a:r>
              <a:rPr lang="en-US" baseline="0" dirty="0"/>
              <a:t> &amp; Quality)</a:t>
            </a:r>
            <a:endParaRPr lang="en-US" dirty="0"/>
          </a:p>
          <a:p>
            <a:r>
              <a:rPr lang="en-US" dirty="0"/>
              <a:t>Survey</a:t>
            </a:r>
          </a:p>
          <a:p>
            <a:r>
              <a:rPr lang="en-US" dirty="0"/>
              <a:t>Preliminary Service</a:t>
            </a:r>
            <a:r>
              <a:rPr lang="en-US" baseline="0" dirty="0"/>
              <a:t> Recommendations (Bi-directional, </a:t>
            </a:r>
          </a:p>
          <a:p>
            <a:r>
              <a:rPr lang="en-US" baseline="0" dirty="0"/>
              <a:t>Public Comment (some modifications)</a:t>
            </a:r>
          </a:p>
          <a:p>
            <a:r>
              <a:rPr lang="en-US" baseline="0" dirty="0"/>
              <a:t>Final Report issued January 2021 &gt; Short-Term Plan starts August 2021, Long-Term Plan with sustainable increased funding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8C55-DBAD-4408-B3B4-AC9A89865A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35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8C55-DBAD-4408-B3B4-AC9A89865A9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22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Comprehensive</a:t>
            </a:r>
            <a:r>
              <a:rPr lang="en-US" baseline="0" dirty="0"/>
              <a:t> Stop Audit &gt; Inventory of new stops &gt; New Bus Stop Signs (Wayfinding)</a:t>
            </a:r>
          </a:p>
          <a:p>
            <a:r>
              <a:rPr lang="en-US" baseline="0" dirty="0"/>
              <a:t>Design of New Brochures: Schedules &amp; Maps (Easier to understand)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018C55-DBAD-4408-B3B4-AC9A89865A9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2731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MSU Strand Union Building (SUB) - 378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Mendenhall &amp; Black - 108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 &amp; Rouse - 35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Gallatin Valley Mall - 53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Fowler &amp; Laredo - 27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College &amp; 23</a:t>
            </a:r>
            <a:r>
              <a:rPr lang="en-US" baseline="30000" dirty="0"/>
              <a:t>rd</a:t>
            </a:r>
            <a:r>
              <a:rPr lang="en-US" dirty="0"/>
              <a:t> - 26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Tschache &amp; 19</a:t>
            </a:r>
            <a:r>
              <a:rPr lang="en-US" baseline="30000" dirty="0"/>
              <a:t>th</a:t>
            </a:r>
            <a:r>
              <a:rPr lang="en-US" dirty="0"/>
              <a:t> - 29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Walmart - 58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4D9CA-D8CB-4D32-8F4E-726FD63EA3E3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91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MSU Strand Union Building (SUB) - 378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Mendenhall &amp; Black - 108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 &amp; Rouse - 35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Gallatin Valley Mall - 53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Fowler &amp; Laredo - 27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College &amp; 23</a:t>
            </a:r>
            <a:r>
              <a:rPr lang="en-US" baseline="30000" dirty="0"/>
              <a:t>rd</a:t>
            </a:r>
            <a:r>
              <a:rPr lang="en-US" dirty="0"/>
              <a:t> - 26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Tschache &amp; 19</a:t>
            </a:r>
            <a:r>
              <a:rPr lang="en-US" baseline="30000" dirty="0"/>
              <a:t>th</a:t>
            </a:r>
            <a:r>
              <a:rPr lang="en-US" dirty="0"/>
              <a:t> - 29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Walmart - 58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4D9CA-D8CB-4D32-8F4E-726FD63EA3E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778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MSU Strand Union Building (SUB) - 378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Mendenhall &amp; Black - 108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 &amp; Rouse - 35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Gallatin Valley Mall - 53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Fowler &amp; Laredo - 27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College &amp; 23</a:t>
            </a:r>
            <a:r>
              <a:rPr lang="en-US" baseline="30000" dirty="0"/>
              <a:t>rd</a:t>
            </a:r>
            <a:r>
              <a:rPr lang="en-US" dirty="0"/>
              <a:t> - 26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Tschache &amp; 19</a:t>
            </a:r>
            <a:r>
              <a:rPr lang="en-US" baseline="30000" dirty="0"/>
              <a:t>th</a:t>
            </a:r>
            <a:r>
              <a:rPr lang="en-US" dirty="0"/>
              <a:t> - 29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Walmart - 58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4D9CA-D8CB-4D32-8F4E-726FD63EA3E3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06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MSU Strand Union Building (SUB) - 378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Mendenhall &amp; Black - 108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Main &amp; Rouse - 35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Gallatin Valley Mall - 53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Fowler &amp; Laredo - 27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College &amp; 23</a:t>
            </a:r>
            <a:r>
              <a:rPr lang="en-US" baseline="30000" dirty="0"/>
              <a:t>rd</a:t>
            </a:r>
            <a:r>
              <a:rPr lang="en-US" dirty="0"/>
              <a:t> - 26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Tschache &amp; 19</a:t>
            </a:r>
            <a:r>
              <a:rPr lang="en-US" baseline="30000" dirty="0"/>
              <a:t>th</a:t>
            </a:r>
            <a:r>
              <a:rPr lang="en-US" dirty="0"/>
              <a:t> - 29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Walmart - 58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A4D9CA-D8CB-4D32-8F4E-726FD63EA3E3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88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FAF61C-763E-485D-B5E2-A9ED42413752}" type="datetimeFigureOut">
              <a:rPr lang="en-US" smtClean="0"/>
              <a:pPr/>
              <a:t>9/27/2021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1BF537B-ACCF-4E0F-A6DA-559BEAED01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ross@thehrdc.or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HRDC’s Transportation Programs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Streamline &amp; </a:t>
            </a:r>
            <a:r>
              <a:rPr lang="en-US" dirty="0" err="1"/>
              <a:t>Galavan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163512" y="4110038"/>
            <a:ext cx="8980488" cy="2747962"/>
            <a:chOff x="54960" y="4123448"/>
            <a:chExt cx="8979861" cy="2747295"/>
          </a:xfrm>
        </p:grpSpPr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02176" y="4123448"/>
              <a:ext cx="3063742" cy="2374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0171" y="4242654"/>
              <a:ext cx="2574650" cy="207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54960" y="4251148"/>
              <a:ext cx="8028488" cy="2523115"/>
              <a:chOff x="54960" y="4251148"/>
              <a:chExt cx="8028488" cy="2523115"/>
            </a:xfrm>
          </p:grpSpPr>
          <p:pic>
            <p:nvPicPr>
              <p:cNvPr id="9" name="Picture 2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67673" y="4251148"/>
                <a:ext cx="1391444" cy="19992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39478" y="4268988"/>
                <a:ext cx="1685308" cy="1981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3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960" y="4469184"/>
                <a:ext cx="1381485" cy="1808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9"/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568" y="6123408"/>
                <a:ext cx="413134" cy="4290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10"/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05934" y="6222297"/>
                <a:ext cx="623006" cy="551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11"/>
              <p:cNvPicPr>
                <a:picLocks noChangeAspect="1"/>
              </p:cNvPicPr>
              <p:nvPr/>
            </p:nvPicPr>
            <p:blipFill>
              <a:blip r:embed="rId9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2133" y="6040978"/>
                <a:ext cx="380916" cy="603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12"/>
              <p:cNvPicPr>
                <a:picLocks noChangeAspect="1"/>
              </p:cNvPicPr>
              <p:nvPr/>
            </p:nvPicPr>
            <p:blipFill>
              <a:blip r:embed="rId10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62496" y="5892110"/>
                <a:ext cx="720952" cy="6603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8" name="Picture 14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595" y="6222297"/>
              <a:ext cx="697806" cy="64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62200"/>
            <a:ext cx="2438400" cy="3352800"/>
          </a:xfrm>
        </p:spPr>
        <p:txBody>
          <a:bodyPr>
            <a:normAutofit/>
          </a:bodyPr>
          <a:lstStyle/>
          <a:p>
            <a:r>
              <a:rPr lang="en-US" dirty="0"/>
              <a:t>Doors to Transit  Outreach Project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E8523-102E-A041-8DEC-41B2203F8E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2549" y="719328"/>
            <a:ext cx="6515101" cy="1470146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48" y="2202537"/>
            <a:ext cx="3511549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39795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 descr="https://public.boxcloud.com/api/2.0/internal_files/426408014671/versions/450776305471/representations/jpg_paged_2048x2048/content/1.jpg?access_token=1!eA5_KEAaL2icuPFgcjDwg4mom4mmVkR_KrjQg0rRQEa6iASJRgI-hf8JtBY95gNRwPedC-OliVp3ETzFo0G2sEEmaYA_Ewyy6X9iMsU34tEU-wFa08bCLw85flRy-aLKlpeSytP-NTvjjj2TBG6A2Irq9Vl-EOQ0njDVwYkMWrOjuqXYtN_WgCCxA88G8bQC31Y-kRo5IPqNhpxNJ90YrH8Xv62ek-MX8sPEmLy2YG6BREH7Wc2fBRD2dtNRw2gRF2GsjjDLASbUcpb8v7RHfQkQANXmyXaUIXu1p7HlamvhaN0xFQSngJ0GBlpb2kL_j1F20X-euJ59ff0axtPSCTdd9ZtGGeT10m4H-bCkpXyu9IahSgUH57wSSDqbdZwtA5AiVUv_iTkR5nwK31xBaoyIWqdgRzNT6M0JVFRuIk5lMJlFvvM3x0R5IY6-llJ73zhOYaglQK0xHNAKLrNE5NHwdiFIPpCvpbGswSYGHdylKXmyRE1OK9NrqgS-KVOEEKaFzdtGrZHej_4EzAOpi2g3mLFu5C4mrxoXir_O6hiU4B11BcWrv_52GvxZmzLYkg..&amp;shared_link=https%3A%2F%2F45north.app.box.com%2Fs%2Frlp1xn2ee8vl19r7n78oym8uh1nz4xyl&amp;box_client_name=box-content-preview&amp;box_client_version=2.64.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49" y="2133600"/>
            <a:ext cx="549565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ublic.boxcloud.com/api/2.0/internal_files/426407984572/versions/450776163772/representations/jpg_paged_2048x2048/content/1.jpg?access_token=1!XYm0DOdRSA7_vDzDW7rN-9laBGK0_ttt01czfd3anHTheSfmOljHhXz-HNJ9x_ciSHBbUDA7cSRCjsAl8ri9v25oRqwfDgwMXWr3Ih1n1KfEVvf5RIx6HQt5oCHTJ1VB4h3MHN6wAhPO0LmwtNaxIpaCSr1B1pIwUH2BuZJVJT_zXcHSbNgVO-R_S2QyNNWt6V5gL4dD_cRV53eQ3Yg6D_RYehqgnJcv2ewf9QmEHB_vQvlEddWDWHaxifRKQm8XD1EmeS_q3p-kVUIW-Ky6dddP7EBR_S0M6r-Xn6FJ4J2gwSEUJFde-peobR7NexSdENXp0X5I65QFjRyWv_KUtD3bhvo6sW5sF_YlrigMF0i1Y_densV8vvlYdCQbDfd3VO71nYAYNVspyMCCCzxjQa14IEQAx9Zb2WRULS9NRH31B4h_VLoh_Ar0Rm5j7qcxB4mDhsI1uf95Z3IHKnwNp0am0a-pGnCqUSzqa8knFasndBdBtyK3nc-1p-jBfdGvJ_JgFEv_dDtC-E1GL9WPr793ugHNgZ2O5PZDRQ-q_mnigZLMDHRl3sPSqarTfArrkQ..&amp;shared_link=https%3A%2F%2F45north.app.box.com%2Fs%2Frlp1xn2ee8vl19r7n78oym8uh1nz4xyl&amp;box_client_name=box-content-preview&amp;box_client_version=2.64.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84947" y="3781697"/>
            <a:ext cx="863388" cy="277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public.boxcloud.com/api/2.0/internal_files/426396039387/versions/450762851787/representations/jpg_paged_2048x2048/content/1.jpg?access_token=1!sCg4Pg0C1yzgclTs6wa6aAZBSQM_axySIAiaGY4fEwg85bYVV9HkeVtW5l7-LlmL1ub30NMn83rdzVFh2f6hUaPs7nXRHzWd2509rFDkRHZhiiTmYIF_yLJ5siKFteDiMXMkykLY26WAE3zMpm4oTk1oJf2QdwqG5A6EIm21JxnkK3eiLhzP1YzWh4bd7MepMO5yDnFnyIFJbr3OJ5gdBHLubq7SHo0qXQ_YPeIFduUWi6mZultbyqzbP126CDgZUbFFRnr1VYQEDrovP0IK_IO1d9E1oUxXzE9diFDpf3DRrJr-WFIEComP8cqWGMBjSOpLKCj9fY6tnPuG22VAVOm0OUB1W-eZVjAxU6fwO-_3FJikC_wFUgj0b57AKU0_DIfy1B_VazoyDE0DJYZDlnYkXn48kKtiq_5yLHCuOBbYO3wt05h-qswbiaOJlIhpf79TuGOieeUf_bOZca8xzRJDkWD7GxblhmVplHYeAFnc0pSGLQpI0LSXaOjGDi36ZGmQenu2xi8ZyY-pi60BtuHTasJOmo5Hynwzvx8DDFVly2H2s_J8QcBzVZC1S0qkqA..&amp;shared_link=https%3A%2F%2F45north.app.box.com%2Fs%2Frlp1xn2ee8vl19r7n78oym8uh1nz4xyl&amp;box_client_name=box-content-preview&amp;box_client_version=2.64.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062548"/>
            <a:ext cx="167299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26792" y="2428193"/>
            <a:ext cx="29590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4">
                    <a:lumMod val="75000"/>
                  </a:schemeClr>
                </a:solidFill>
              </a:rPr>
              <a:t>Launch Date 8/16/21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46E8523-102E-A041-8DEC-41B2203F8E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549" y="719328"/>
            <a:ext cx="6515101" cy="147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7933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650731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Redesigned Route Maps &amp; Timetables</a:t>
            </a:r>
          </a:p>
        </p:txBody>
      </p:sp>
      <p:pic>
        <p:nvPicPr>
          <p:cNvPr id="1026" name="Picture 2" descr="https://mk0streamlinebu6t0ed.kinstacdn.com/wp-content/uploads/2021/08/Streamline-Route-Maps_Page_1-1024x79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793731"/>
            <a:ext cx="6553200" cy="506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13998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668" y="914400"/>
            <a:ext cx="719286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102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570" y="734568"/>
            <a:ext cx="7447430" cy="575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577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/>
              <a:t>Improving Wayfinding</a:t>
            </a:r>
          </a:p>
        </p:txBody>
      </p:sp>
      <p:pic>
        <p:nvPicPr>
          <p:cNvPr id="3" name="Picture 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828800"/>
            <a:ext cx="2739708" cy="37338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54" y="5791200"/>
            <a:ext cx="2133600" cy="45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590800"/>
            <a:ext cx="3276600" cy="3276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9063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366" y="8382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August 2021 15</a:t>
            </a:r>
            <a:r>
              <a:rPr lang="en-US" baseline="30000" dirty="0"/>
              <a:t>th</a:t>
            </a:r>
            <a:r>
              <a:rPr lang="en-US" dirty="0"/>
              <a:t> Anniversary Celebration!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75" y="2133600"/>
            <a:ext cx="5852582" cy="4389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44" b="11401"/>
          <a:stretch>
            <a:fillRect/>
          </a:stretch>
        </p:blipFill>
        <p:spPr bwMode="auto">
          <a:xfrm>
            <a:off x="6019800" y="3962400"/>
            <a:ext cx="3417131" cy="177779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000"/>
            <a:ext cx="2946400" cy="2209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682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604" y="1233526"/>
            <a:ext cx="7886700" cy="6164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Long-Term Routes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50018"/>
            <a:ext cx="6248400" cy="4703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46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6ADD-CAF5-E245-A636-DAE772C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619" y="838200"/>
            <a:ext cx="5082762" cy="5909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00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6ADD-CAF5-E245-A636-DAE772C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990600"/>
            <a:ext cx="6019800" cy="576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63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990600"/>
            <a:ext cx="8229600" cy="1313688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HRDC’s Transportation Programs</a:t>
            </a:r>
            <a:br>
              <a:rPr lang="en-US" dirty="0"/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Streamline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dirty="0" err="1"/>
              <a:t>Galavan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791075" y="2438400"/>
            <a:ext cx="4040188" cy="3845720"/>
          </a:xfrm>
        </p:spPr>
        <p:txBody>
          <a:bodyPr/>
          <a:lstStyle/>
          <a:p>
            <a:r>
              <a:rPr lang="en-US" altLang="en-US" dirty="0"/>
              <a:t>Operating since 1973</a:t>
            </a:r>
          </a:p>
          <a:p>
            <a:r>
              <a:rPr lang="en-US" altLang="en-US" dirty="0"/>
              <a:t>Demand Response Service</a:t>
            </a:r>
          </a:p>
          <a:p>
            <a:r>
              <a:rPr lang="en-US" altLang="en-US" dirty="0"/>
              <a:t>Senior citizens &amp; persons with disabilities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03250" y="2438400"/>
            <a:ext cx="4041775" cy="3845720"/>
          </a:xfrm>
        </p:spPr>
        <p:txBody>
          <a:bodyPr/>
          <a:lstStyle/>
          <a:p>
            <a:r>
              <a:rPr lang="en-US" altLang="en-US" dirty="0"/>
              <a:t>Operating since 2006</a:t>
            </a:r>
          </a:p>
          <a:p>
            <a:r>
              <a:rPr lang="en-US" altLang="en-US" dirty="0"/>
              <a:t>Fixed Route Service</a:t>
            </a:r>
          </a:p>
          <a:p>
            <a:r>
              <a:rPr lang="en-US" altLang="en-US" dirty="0"/>
              <a:t>Open to Public (buses are fully accessible)</a:t>
            </a:r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756" y="3960020"/>
            <a:ext cx="355282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91" y="3960020"/>
            <a:ext cx="355282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6ADD-CAF5-E245-A636-DAE772C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6248399" cy="582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5739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E6ADD-CAF5-E245-A636-DAE772CF9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70A885-3C14-4AFF-8866-02E3D3BF9BA0}"/>
              </a:ext>
            </a:extLst>
          </p:cNvPr>
          <p:cNvSpPr txBox="1"/>
          <p:nvPr/>
        </p:nvSpPr>
        <p:spPr>
          <a:xfrm>
            <a:off x="2337135" y="2517151"/>
            <a:ext cx="3684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 </a:t>
            </a:r>
            <a:r>
              <a:rPr lang="en-US" sz="2400" dirty="0"/>
              <a:t>Sunshine Ross</a:t>
            </a:r>
          </a:p>
          <a:p>
            <a:r>
              <a:rPr lang="en-US" sz="2400" dirty="0">
                <a:hlinkClick r:id="rId3"/>
              </a:rPr>
              <a:t>sross@thehrdc.org</a:t>
            </a:r>
            <a:endParaRPr lang="en-US" sz="2400" dirty="0"/>
          </a:p>
          <a:p>
            <a:r>
              <a:rPr lang="en-US" sz="2400" dirty="0"/>
              <a:t>(406) 587-2434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017779" y="1984976"/>
            <a:ext cx="2854367" cy="2140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1169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Streamline &amp; </a:t>
            </a:r>
            <a:r>
              <a:rPr lang="en-US" dirty="0" err="1"/>
              <a:t>Galavan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Public Transit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30931" y="1927501"/>
            <a:ext cx="4041775" cy="654843"/>
          </a:xfrm>
        </p:spPr>
        <p:txBody>
          <a:bodyPr/>
          <a:lstStyle/>
          <a:p>
            <a:r>
              <a:rPr lang="en-US" dirty="0"/>
              <a:t>Paratransit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418806" y="2582344"/>
            <a:ext cx="4040188" cy="3845720"/>
          </a:xfrm>
        </p:spPr>
        <p:txBody>
          <a:bodyPr/>
          <a:lstStyle/>
          <a:p>
            <a:r>
              <a:rPr lang="en-US" dirty="0"/>
              <a:t>Demand Response</a:t>
            </a:r>
          </a:p>
          <a:p>
            <a:pPr lvl="1"/>
            <a:r>
              <a:rPr lang="en-US" dirty="0"/>
              <a:t>75% Medical &amp; Employment</a:t>
            </a:r>
          </a:p>
          <a:p>
            <a:pPr lvl="1"/>
            <a:r>
              <a:rPr lang="en-US" dirty="0"/>
              <a:t>30,000 Rides Annually</a:t>
            </a:r>
          </a:p>
          <a:p>
            <a:pPr lvl="1"/>
            <a:r>
              <a:rPr lang="en-US" dirty="0"/>
              <a:t>200,000 Miles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8819" y="2536372"/>
            <a:ext cx="4041775" cy="3845720"/>
          </a:xfrm>
        </p:spPr>
        <p:txBody>
          <a:bodyPr/>
          <a:lstStyle/>
          <a:p>
            <a:r>
              <a:rPr lang="en-US" dirty="0"/>
              <a:t>Fixed Routes</a:t>
            </a:r>
          </a:p>
          <a:p>
            <a:pPr lvl="1"/>
            <a:r>
              <a:rPr lang="en-US" dirty="0"/>
              <a:t>3.5 Million Rides </a:t>
            </a:r>
          </a:p>
          <a:p>
            <a:pPr lvl="1"/>
            <a:r>
              <a:rPr lang="en-US" dirty="0"/>
              <a:t>300,000 Rides Annually </a:t>
            </a:r>
          </a:p>
          <a:p>
            <a:pPr lvl="1"/>
            <a:r>
              <a:rPr lang="en-US" dirty="0"/>
              <a:t>27,000 Hours of Service</a:t>
            </a:r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 descr="Galavan Fleet-A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4307274"/>
            <a:ext cx="3429000" cy="2286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4846" y="4394322"/>
            <a:ext cx="2815632" cy="2111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8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Streamline &amp; </a:t>
            </a:r>
            <a:r>
              <a:rPr lang="en-US" dirty="0" err="1"/>
              <a:t>Galavan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-609600" y="1813410"/>
            <a:ext cx="7663453" cy="659352"/>
          </a:xfrm>
        </p:spPr>
        <p:txBody>
          <a:bodyPr/>
          <a:lstStyle/>
          <a:p>
            <a:pPr algn="ctr"/>
            <a:r>
              <a:rPr lang="en-US" dirty="0"/>
              <a:t>COVID-19 Protocols &amp; Response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53989" y="-2895600"/>
            <a:ext cx="3966664" cy="69056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62" y="5183455"/>
            <a:ext cx="1484811" cy="148481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0" y="3206931"/>
            <a:ext cx="5214252" cy="3657600"/>
          </a:xfrm>
        </p:spPr>
        <p:txBody>
          <a:bodyPr>
            <a:normAutofit/>
          </a:bodyPr>
          <a:lstStyle/>
          <a:p>
            <a:r>
              <a:rPr lang="en-US" dirty="0"/>
              <a:t>Protocols (CDC, OSHA, FTA Guidance)</a:t>
            </a:r>
          </a:p>
          <a:p>
            <a:pPr lvl="1"/>
            <a:r>
              <a:rPr lang="en-US" dirty="0"/>
              <a:t>Frequent Cleaning &amp; Disinfecting “High Touch” Areas</a:t>
            </a:r>
          </a:p>
          <a:p>
            <a:pPr lvl="1"/>
            <a:r>
              <a:rPr lang="en-US" dirty="0"/>
              <a:t>Social Distancing / Rear Door Entry</a:t>
            </a:r>
          </a:p>
          <a:p>
            <a:pPr lvl="1"/>
            <a:r>
              <a:rPr lang="en-US" dirty="0"/>
              <a:t>Air Purifiers / Driver Barriers</a:t>
            </a:r>
          </a:p>
          <a:p>
            <a:pPr lvl="1"/>
            <a:r>
              <a:rPr lang="en-US" dirty="0"/>
              <a:t>Requiring Face Masks (Federal Law)</a:t>
            </a:r>
          </a:p>
          <a:p>
            <a:pPr lvl="1"/>
            <a:r>
              <a:rPr lang="en-US" dirty="0"/>
              <a:t>Discouraging Riding when Sick</a:t>
            </a:r>
          </a:p>
          <a:p>
            <a:pPr lvl="1"/>
            <a:endParaRPr lang="en-US" dirty="0"/>
          </a:p>
          <a:p>
            <a:pPr marL="393192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2505891"/>
            <a:ext cx="3472543" cy="291102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752" y="704088"/>
            <a:ext cx="1696991" cy="16969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13904030"/>
      </p:ext>
    </p:extLst>
  </p:cSld>
  <p:clrMapOvr>
    <a:masterClrMapping/>
  </p:clrMapOvr>
  <p:transition>
    <p:wheel spokes="8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838200"/>
            <a:ext cx="4554682" cy="589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9737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066800"/>
            <a:ext cx="6760029" cy="52941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62340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E8523-102E-A041-8DEC-41B2203F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783601"/>
            <a:ext cx="7524750" cy="2035799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826"/>
          <a:stretch/>
        </p:blipFill>
        <p:spPr bwMode="auto">
          <a:xfrm>
            <a:off x="1616803" y="2819400"/>
            <a:ext cx="5910394" cy="3657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97752" y="6126719"/>
            <a:ext cx="3202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Transit Development Plan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17" y="2590800"/>
            <a:ext cx="1426274" cy="1371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45719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2B240F-4998-423F-9F77-AF88FF2D32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Service Design Principles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F61A5C-2DA2-4A19-8228-4987277CC0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07407"/>
            <a:ext cx="7886700" cy="307893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Provide bi-directional, to the greatest extent possible, service along streamlined alignments. This was done to shorten customer travel times and make the system easier to understand. </a:t>
            </a:r>
          </a:p>
          <a:p>
            <a:r>
              <a:rPr lang="en-US" dirty="0"/>
              <a:t>Focus service where density and urban form is most supportive of transit use</a:t>
            </a:r>
          </a:p>
          <a:p>
            <a:r>
              <a:rPr lang="en-US" dirty="0"/>
              <a:t>Retain service to all main destinations and heaviest used stops </a:t>
            </a:r>
          </a:p>
          <a:p>
            <a:r>
              <a:rPr lang="en-US" dirty="0"/>
              <a:t>Provide two-way service to major destinations</a:t>
            </a:r>
          </a:p>
          <a:p>
            <a:r>
              <a:rPr lang="en-US" dirty="0"/>
              <a:t>Provide more uniformity of service throughout the week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444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6E8523-102E-A041-8DEC-41B2203F8E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98" y="704088"/>
            <a:ext cx="5988333" cy="1620126"/>
          </a:xfrm>
          <a:prstGeom prst="rect">
            <a:avLst/>
          </a:prstGeom>
        </p:spPr>
      </p:pic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295400" y="2209800"/>
            <a:ext cx="601858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6088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1760</TotalTime>
  <Words>502</Words>
  <Application>Microsoft Office PowerPoint</Application>
  <PresentationFormat>On-screen Show (4:3)</PresentationFormat>
  <Paragraphs>100</Paragraphs>
  <Slides>21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Constantia</vt:lpstr>
      <vt:lpstr>Wingdings 2</vt:lpstr>
      <vt:lpstr>Flow</vt:lpstr>
      <vt:lpstr>HRDC’s Transportation Programs</vt:lpstr>
      <vt:lpstr>HRDC’s Transportation Programs </vt:lpstr>
      <vt:lpstr>Streamline &amp; Galavan</vt:lpstr>
      <vt:lpstr>Streamline &amp; Galavan</vt:lpstr>
      <vt:lpstr>PowerPoint Presentation</vt:lpstr>
      <vt:lpstr>PowerPoint Presentation</vt:lpstr>
      <vt:lpstr>PowerPoint Presentation</vt:lpstr>
      <vt:lpstr>Service Design Principles </vt:lpstr>
      <vt:lpstr>PowerPoint Presentation</vt:lpstr>
      <vt:lpstr>Doors to Transit  Outreach Project</vt:lpstr>
      <vt:lpstr>PowerPoint Presentation</vt:lpstr>
      <vt:lpstr>Redesigned Route Maps &amp; Timetables</vt:lpstr>
      <vt:lpstr>PowerPoint Presentation</vt:lpstr>
      <vt:lpstr>PowerPoint Presentation</vt:lpstr>
      <vt:lpstr>Improving Wayfinding</vt:lpstr>
      <vt:lpstr>August 2021 15th Anniversary Celebration!</vt:lpstr>
      <vt:lpstr>Long-Term Routes</vt:lpstr>
      <vt:lpstr>PowerPoint Presentation</vt:lpstr>
      <vt:lpstr>PowerPoint Presentation</vt:lpstr>
      <vt:lpstr>PowerPoint Presentation</vt:lpstr>
      <vt:lpstr>Contact Info</vt:lpstr>
    </vt:vector>
  </TitlesOfParts>
  <Company>HRDC District IX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HRDC’s Transportation Programs</dc:title>
  <dc:creator>sross</dc:creator>
  <cp:lastModifiedBy>Sheridan, Barb</cp:lastModifiedBy>
  <cp:revision>125</cp:revision>
  <dcterms:created xsi:type="dcterms:W3CDTF">2014-04-28T15:45:42Z</dcterms:created>
  <dcterms:modified xsi:type="dcterms:W3CDTF">2021-09-27T21:19:45Z</dcterms:modified>
</cp:coreProperties>
</file>