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78" r:id="rId5"/>
    <p:sldId id="279" r:id="rId6"/>
    <p:sldId id="283" r:id="rId7"/>
    <p:sldId id="280" r:id="rId8"/>
    <p:sldId id="284" r:id="rId9"/>
    <p:sldId id="281" r:id="rId10"/>
    <p:sldId id="290" r:id="rId11"/>
    <p:sldId id="287" r:id="rId12"/>
    <p:sldId id="291" r:id="rId13"/>
    <p:sldId id="282" r:id="rId14"/>
    <p:sldId id="276" r:id="rId15"/>
    <p:sldId id="292" r:id="rId16"/>
    <p:sldId id="277"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B4"/>
    <a:srgbClr val="BE764A"/>
    <a:srgbClr val="226C92"/>
    <a:srgbClr val="3B3737"/>
    <a:srgbClr val="90B5C8"/>
    <a:srgbClr val="00476F"/>
    <a:srgbClr val="004772"/>
    <a:srgbClr val="343433"/>
    <a:srgbClr val="AD881D"/>
    <a:srgbClr val="E89C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76763A-6B89-E074-4BD2-9F6B411E1C56}" v="4" dt="2019-11-04T18:11:59.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439" autoAdjust="0"/>
  </p:normalViewPr>
  <p:slideViewPr>
    <p:cSldViewPr snapToGrid="0" snapToObjects="1">
      <p:cViewPr varScale="1">
        <p:scale>
          <a:sx n="64" d="100"/>
          <a:sy n="64" d="100"/>
        </p:scale>
        <p:origin x="810"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1" d="100"/>
          <a:sy n="51" d="100"/>
        </p:scale>
        <p:origin x="26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484F424-0CEF-C74E-ACF6-4556C60B1EB1}" type="datetimeFigureOut">
              <a:rPr lang="en-US" smtClean="0"/>
              <a:t>8/30/2021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108C5F5-C985-4E4A-8E16-FEE0C261D076}" type="slidenum">
              <a:rPr lang="en-US" smtClean="0"/>
              <a:t>‹#›</a:t>
            </a:fld>
            <a:endParaRPr lang="en-US"/>
          </a:p>
        </p:txBody>
      </p:sp>
    </p:spTree>
    <p:extLst>
      <p:ext uri="{BB962C8B-B14F-4D97-AF65-F5344CB8AC3E}">
        <p14:creationId xmlns:p14="http://schemas.microsoft.com/office/powerpoint/2010/main" val="130978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11</a:t>
            </a:fld>
            <a:endParaRPr lang="en-US"/>
          </a:p>
        </p:txBody>
      </p:sp>
    </p:spTree>
    <p:extLst>
      <p:ext uri="{BB962C8B-B14F-4D97-AF65-F5344CB8AC3E}">
        <p14:creationId xmlns:p14="http://schemas.microsoft.com/office/powerpoint/2010/main" val="4135070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12</a:t>
            </a:fld>
            <a:endParaRPr lang="en-US"/>
          </a:p>
        </p:txBody>
      </p:sp>
    </p:spTree>
    <p:extLst>
      <p:ext uri="{BB962C8B-B14F-4D97-AF65-F5344CB8AC3E}">
        <p14:creationId xmlns:p14="http://schemas.microsoft.com/office/powerpoint/2010/main" val="2257447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13</a:t>
            </a:fld>
            <a:endParaRPr lang="en-US"/>
          </a:p>
        </p:txBody>
      </p:sp>
    </p:spTree>
    <p:extLst>
      <p:ext uri="{BB962C8B-B14F-4D97-AF65-F5344CB8AC3E}">
        <p14:creationId xmlns:p14="http://schemas.microsoft.com/office/powerpoint/2010/main" val="2245303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5754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29825" cy="1325563"/>
          </a:xfrm>
        </p:spPr>
        <p:txBody>
          <a:bodyPr/>
          <a:lstStyle>
            <a:lvl1pPr>
              <a:defRPr b="1">
                <a:solidFill>
                  <a:srgbClr val="0070B4"/>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Rectangle 16">
            <a:extLst>
              <a:ext uri="{FF2B5EF4-FFF2-40B4-BE49-F238E27FC236}">
                <a16:creationId xmlns:a16="http://schemas.microsoft.com/office/drawing/2014/main" id="{B4190867-FD1D-4A11-A89F-5AE0DC5C16B1}"/>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Chat with solid fill">
            <a:extLst>
              <a:ext uri="{FF2B5EF4-FFF2-40B4-BE49-F238E27FC236}">
                <a16:creationId xmlns:a16="http://schemas.microsoft.com/office/drawing/2014/main" id="{0775D15D-B5F1-4833-B740-CAFF44184C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23286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0133E1-4F65-ED4F-9F35-B26398523D01}" type="datetimeFigureOut">
              <a:rPr lang="en-US" smtClean="0"/>
              <a:t>8/30/2021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2A5F957-3815-5B43-887B-A60C2D506F98}" type="slidenum">
              <a:rPr lang="en-US" smtClean="0"/>
              <a:t>‹#›</a:t>
            </a:fld>
            <a:endParaRPr lang="en-US"/>
          </a:p>
        </p:txBody>
      </p:sp>
      <p:sp>
        <p:nvSpPr>
          <p:cNvPr id="7" name="Rectangle 6">
            <a:extLst>
              <a:ext uri="{FF2B5EF4-FFF2-40B4-BE49-F238E27FC236}">
                <a16:creationId xmlns:a16="http://schemas.microsoft.com/office/drawing/2014/main" id="{534FB4D8-5E2A-4BDC-AEB4-B6666D8D5E2D}"/>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403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68E9A27-E9E2-43E0-B1C8-709DD4A40A10}"/>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Chat with solid fill">
            <a:extLst>
              <a:ext uri="{FF2B5EF4-FFF2-40B4-BE49-F238E27FC236}">
                <a16:creationId xmlns:a16="http://schemas.microsoft.com/office/drawing/2014/main" id="{100AE4F0-B18B-457F-A84B-64C3D2D4E17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274616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FE827172-DC61-4104-9E76-EF0C6B819FDE}"/>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hat with solid fill">
            <a:extLst>
              <a:ext uri="{FF2B5EF4-FFF2-40B4-BE49-F238E27FC236}">
                <a16:creationId xmlns:a16="http://schemas.microsoft.com/office/drawing/2014/main" id="{CD2F156B-5033-41E0-87E5-D7071EC6853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330674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48875" cy="1325563"/>
          </a:xfrm>
        </p:spPr>
        <p:txBody>
          <a:bodyPr/>
          <a:lstStyle>
            <a:lvl1pPr>
              <a:defRPr b="1">
                <a:solidFill>
                  <a:srgbClr val="226C92"/>
                </a:solidFill>
              </a:defRPr>
            </a:lvl1pPr>
          </a:lstStyle>
          <a:p>
            <a:r>
              <a:rPr lang="en-US" dirty="0"/>
              <a:t>Click to edit Master title style</a:t>
            </a:r>
          </a:p>
        </p:txBody>
      </p:sp>
      <p:sp>
        <p:nvSpPr>
          <p:cNvPr id="16" name="Rectangle 15">
            <a:extLst>
              <a:ext uri="{FF2B5EF4-FFF2-40B4-BE49-F238E27FC236}">
                <a16:creationId xmlns:a16="http://schemas.microsoft.com/office/drawing/2014/main" id="{4D1C30E9-F414-4852-95D3-B79833630DE2}"/>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Chat with solid fill">
            <a:extLst>
              <a:ext uri="{FF2B5EF4-FFF2-40B4-BE49-F238E27FC236}">
                <a16:creationId xmlns:a16="http://schemas.microsoft.com/office/drawing/2014/main" id="{4267EED7-F576-4CFF-8996-9A772CE603D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751604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226C92"/>
                </a:solidFill>
              </a:defRPr>
            </a:lvl1pPr>
          </a:lstStyle>
          <a:p>
            <a:r>
              <a:rPr lang="en-US" dirty="0"/>
              <a:t>Click to edit Master title style</a:t>
            </a:r>
          </a:p>
        </p:txBody>
      </p:sp>
    </p:spTree>
    <p:extLst>
      <p:ext uri="{BB962C8B-B14F-4D97-AF65-F5344CB8AC3E}">
        <p14:creationId xmlns:p14="http://schemas.microsoft.com/office/powerpoint/2010/main" val="238131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2BB0984-774B-4DAF-8FC0-51CB31F76959}"/>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Chat with solid fill">
            <a:extLst>
              <a:ext uri="{FF2B5EF4-FFF2-40B4-BE49-F238E27FC236}">
                <a16:creationId xmlns:a16="http://schemas.microsoft.com/office/drawing/2014/main" id="{5DD0AADB-EE10-44FB-B86D-763C22B82C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723650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197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9534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5"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www.mdt.mt.gov/research/projects/trafficsafety.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hyperlink" Target="http://www.mdt.mt.gov/research/" TargetMode="External"/><Relationship Id="rId4" Type="http://schemas.openxmlformats.org/officeDocument/2006/relationships/hyperlink" Target="mailto:ssillick@mt.gov"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mail@chsculture.org"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78F40AC-AE61-41CE-9FCA-DF12F709BB24}"/>
              </a:ext>
            </a:extLst>
          </p:cNvPr>
          <p:cNvSpPr txBox="1"/>
          <p:nvPr/>
        </p:nvSpPr>
        <p:spPr>
          <a:xfrm>
            <a:off x="2392009" y="1145667"/>
            <a:ext cx="7410450" cy="584775"/>
          </a:xfrm>
          <a:prstGeom prst="rect">
            <a:avLst/>
          </a:prstGeom>
          <a:noFill/>
        </p:spPr>
        <p:txBody>
          <a:bodyPr wrap="square">
            <a:spAutoFit/>
          </a:bodyPr>
          <a:lstStyle/>
          <a:p>
            <a:pPr lvl="0" algn="ctr"/>
            <a:r>
              <a:rPr lang="en-US" sz="3200" b="1" dirty="0">
                <a:solidFill>
                  <a:srgbClr val="E7E6E6">
                    <a:lumMod val="50000"/>
                  </a:srgbClr>
                </a:solidFill>
                <a:latin typeface="Arial" panose="020B0604020202020204" pitchFamily="34" charset="0"/>
                <a:ea typeface="Helvetica" charset="0"/>
                <a:cs typeface="Arial" panose="020B0604020202020204" pitchFamily="34" charset="0"/>
              </a:rPr>
              <a:t>Traffic Safety Culture Pooled Fund’s</a:t>
            </a:r>
          </a:p>
        </p:txBody>
      </p:sp>
      <p:sp>
        <p:nvSpPr>
          <p:cNvPr id="3" name="Title 2">
            <a:extLst>
              <a:ext uri="{FF2B5EF4-FFF2-40B4-BE49-F238E27FC236}">
                <a16:creationId xmlns:a16="http://schemas.microsoft.com/office/drawing/2014/main" id="{B9D4CF76-B071-4AC0-94FD-1960610B77D2}"/>
              </a:ext>
            </a:extLst>
          </p:cNvPr>
          <p:cNvSpPr txBox="1">
            <a:spLocks noGrp="1"/>
          </p:cNvSpPr>
          <p:nvPr>
            <p:ph type="title"/>
          </p:nvPr>
        </p:nvSpPr>
        <p:spPr>
          <a:xfrm>
            <a:off x="831850" y="1906480"/>
            <a:ext cx="10515600"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t>Guidance to Promote </a:t>
            </a:r>
            <a:b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t>Family Rules and Workplace Policies to Reduce Cell Phone Use While Driving and Promote Engaged Driving</a:t>
            </a:r>
            <a:endParaRPr kumimoji="0" lang="en-US" sz="3200" b="0" i="0" u="none" strike="noStrike" kern="1200" cap="none" spc="0" normalizeH="0" baseline="0" noProof="0" dirty="0">
              <a:ln>
                <a:noFill/>
              </a:ln>
              <a:solidFill>
                <a:srgbClr val="0070B4"/>
              </a:solidFill>
              <a:effectLst/>
              <a:uLnTx/>
              <a:uFillTx/>
              <a:latin typeface="Arial" panose="020B0604020202020204" pitchFamily="34" charset="0"/>
              <a:ea typeface="+mn-ea"/>
              <a:cs typeface="Arial" panose="020B0604020202020204" pitchFamily="34" charset="0"/>
            </a:endParaRPr>
          </a:p>
        </p:txBody>
      </p:sp>
      <p:pic>
        <p:nvPicPr>
          <p:cNvPr id="4" name="Picture 3" descr="Montana Department of Transportation">
            <a:extLst>
              <a:ext uri="{FF2B5EF4-FFF2-40B4-BE49-F238E27FC236}">
                <a16:creationId xmlns:a16="http://schemas.microsoft.com/office/drawing/2014/main" id="{8082DAC7-071D-4300-8527-837175CD4834}"/>
              </a:ext>
            </a:extLst>
          </p:cNvPr>
          <p:cNvPicPr>
            <a:picLocks noChangeAspect="1"/>
          </p:cNvPicPr>
          <p:nvPr/>
        </p:nvPicPr>
        <p:blipFill>
          <a:blip r:embed="rId2"/>
          <a:stretch>
            <a:fillRect/>
          </a:stretch>
        </p:blipFill>
        <p:spPr>
          <a:xfrm>
            <a:off x="349672" y="4935255"/>
            <a:ext cx="2659963" cy="976643"/>
          </a:xfrm>
          <a:prstGeom prst="rect">
            <a:avLst/>
          </a:prstGeom>
        </p:spPr>
      </p:pic>
      <p:pic>
        <p:nvPicPr>
          <p:cNvPr id="6" name="Picture 5" descr="Montana State University, Center for Health and Safety Culture">
            <a:extLst>
              <a:ext uri="{FF2B5EF4-FFF2-40B4-BE49-F238E27FC236}">
                <a16:creationId xmlns:a16="http://schemas.microsoft.com/office/drawing/2014/main" id="{0D1321BE-C0C6-4AE2-A86A-FE0E7D5460C5}"/>
              </a:ext>
            </a:extLst>
          </p:cNvPr>
          <p:cNvPicPr>
            <a:picLocks noChangeAspect="1"/>
          </p:cNvPicPr>
          <p:nvPr/>
        </p:nvPicPr>
        <p:blipFill>
          <a:blip r:embed="rId3"/>
          <a:stretch>
            <a:fillRect/>
          </a:stretch>
        </p:blipFill>
        <p:spPr>
          <a:xfrm>
            <a:off x="10622071" y="4557479"/>
            <a:ext cx="1220257" cy="1411064"/>
          </a:xfrm>
          <a:prstGeom prst="rect">
            <a:avLst/>
          </a:prstGeom>
        </p:spPr>
      </p:pic>
    </p:spTree>
    <p:extLst>
      <p:ext uri="{BB962C8B-B14F-4D97-AF65-F5344CB8AC3E}">
        <p14:creationId xmlns:p14="http://schemas.microsoft.com/office/powerpoint/2010/main" val="1602311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9A8-45CA-4C02-B2B2-AE00519E381E}"/>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49F32AA0-EA58-4C5F-9FFF-BE55C26005C1}"/>
              </a:ext>
            </a:extLst>
          </p:cNvPr>
          <p:cNvSpPr>
            <a:spLocks noGrp="1"/>
          </p:cNvSpPr>
          <p:nvPr>
            <p:ph idx="1"/>
          </p:nvPr>
        </p:nvSpPr>
        <p:spPr/>
        <p:txBody>
          <a:bodyPr/>
          <a:lstStyle/>
          <a:p>
            <a:pPr marL="0" indent="0">
              <a:buNone/>
            </a:pPr>
            <a:r>
              <a:rPr lang="en-US" dirty="0"/>
              <a:t>Written Documents</a:t>
            </a:r>
          </a:p>
          <a:p>
            <a:pPr marL="685800"/>
            <a:r>
              <a:rPr lang="en-US" sz="2400" dirty="0"/>
              <a:t>Family Conversations to Support Engaged Driving </a:t>
            </a:r>
          </a:p>
          <a:p>
            <a:pPr marL="685800"/>
            <a:r>
              <a:rPr lang="en-US" sz="2400" dirty="0"/>
              <a:t>Workplace Conversations to Support Engaged Driving </a:t>
            </a:r>
          </a:p>
          <a:p>
            <a:pPr marL="685800"/>
            <a:r>
              <a:rPr lang="en-US" sz="2400" dirty="0"/>
              <a:t>Resources to Promote Family Conversations</a:t>
            </a:r>
          </a:p>
          <a:p>
            <a:pPr marL="685800"/>
            <a:r>
              <a:rPr lang="en-US" sz="2400" dirty="0"/>
              <a:t>Resources to Promote Workplace Conversations</a:t>
            </a:r>
          </a:p>
          <a:p>
            <a:pPr marL="685800"/>
            <a:r>
              <a:rPr lang="en-US" sz="2400" dirty="0"/>
              <a:t>Summary Poster</a:t>
            </a:r>
          </a:p>
          <a:p>
            <a:pPr marL="685800"/>
            <a:r>
              <a:rPr lang="en-US" sz="2400" dirty="0"/>
              <a:t>Final Report</a:t>
            </a:r>
          </a:p>
          <a:p>
            <a:pPr marL="457200" indent="0">
              <a:buNone/>
            </a:pPr>
            <a:endParaRPr lang="en-US" sz="2400" dirty="0"/>
          </a:p>
          <a:p>
            <a:pPr marL="0" indent="0" algn="ctr">
              <a:buNone/>
            </a:pPr>
            <a:r>
              <a:rPr lang="en-US" sz="2400" b="1" dirty="0">
                <a:solidFill>
                  <a:srgbClr val="226C92"/>
                </a:solidFill>
              </a:rPr>
              <a:t>Visit</a:t>
            </a:r>
            <a:r>
              <a:rPr lang="en-US" sz="2400" dirty="0"/>
              <a:t> </a:t>
            </a:r>
            <a:r>
              <a:rPr lang="en-US" sz="2400" dirty="0">
                <a:hlinkClick r:id="rId2"/>
              </a:rPr>
              <a:t>https://www.mdt.mt.gov/research/projects/trafficsafety.shtml</a:t>
            </a:r>
            <a:r>
              <a:rPr lang="en-US" sz="2400" dirty="0"/>
              <a:t>  </a:t>
            </a:r>
          </a:p>
        </p:txBody>
      </p:sp>
    </p:spTree>
    <p:extLst>
      <p:ext uri="{BB962C8B-B14F-4D97-AF65-F5344CB8AC3E}">
        <p14:creationId xmlns:p14="http://schemas.microsoft.com/office/powerpoint/2010/main" val="115573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7962E2-2DB0-4E6D-9089-AB9D23666103}"/>
              </a:ext>
            </a:extLst>
          </p:cNvPr>
          <p:cNvSpPr>
            <a:spLocks noGrp="1"/>
          </p:cNvSpPr>
          <p:nvPr>
            <p:ph type="title"/>
          </p:nvPr>
        </p:nvSpPr>
        <p:spPr/>
        <p:txBody>
          <a:bodyPr/>
          <a:lstStyle/>
          <a:p>
            <a:r>
              <a:rPr lang="en-US" b="1" dirty="0">
                <a:solidFill>
                  <a:srgbClr val="0070B4"/>
                </a:solidFill>
              </a:rPr>
              <a:t>Research Sponsor</a:t>
            </a:r>
          </a:p>
        </p:txBody>
      </p:sp>
      <p:pic>
        <p:nvPicPr>
          <p:cNvPr id="4" name="Picture 3" descr="Transportation Pooled Fund Program">
            <a:extLst>
              <a:ext uri="{FF2B5EF4-FFF2-40B4-BE49-F238E27FC236}">
                <a16:creationId xmlns:a16="http://schemas.microsoft.com/office/drawing/2014/main" id="{E51782C9-132B-4CA5-88EA-9AB2C31A6772}"/>
              </a:ext>
            </a:extLst>
          </p:cNvPr>
          <p:cNvPicPr>
            <a:picLocks noChangeAspect="1"/>
          </p:cNvPicPr>
          <p:nvPr/>
        </p:nvPicPr>
        <p:blipFill>
          <a:blip r:embed="rId3"/>
          <a:stretch>
            <a:fillRect/>
          </a:stretch>
        </p:blipFill>
        <p:spPr>
          <a:xfrm>
            <a:off x="952500" y="1427402"/>
            <a:ext cx="7366681" cy="775097"/>
          </a:xfrm>
          <a:prstGeom prst="rect">
            <a:avLst/>
          </a:prstGeom>
        </p:spPr>
      </p:pic>
      <p:sp>
        <p:nvSpPr>
          <p:cNvPr id="3" name="Rectangle 2">
            <a:extLst>
              <a:ext uri="{FF2B5EF4-FFF2-40B4-BE49-F238E27FC236}">
                <a16:creationId xmlns:a16="http://schemas.microsoft.com/office/drawing/2014/main" id="{65070357-454F-4E64-A0BD-A93294148F1E}"/>
              </a:ext>
            </a:extLst>
          </p:cNvPr>
          <p:cNvSpPr/>
          <p:nvPr/>
        </p:nvSpPr>
        <p:spPr>
          <a:xfrm>
            <a:off x="838199" y="2250364"/>
            <a:ext cx="11178473" cy="4093428"/>
          </a:xfrm>
          <a:prstGeom prst="rect">
            <a:avLst/>
          </a:prstGeom>
        </p:spPr>
        <p:txBody>
          <a:bodyPr wrap="square">
            <a:spAutoFit/>
          </a:bodyPr>
          <a:lstStyle/>
          <a:p>
            <a:pPr lvl="0"/>
            <a:r>
              <a:rPr lang="en-US" sz="1600" b="1" dirty="0">
                <a:solidFill>
                  <a:srgbClr val="E7E6E6">
                    <a:lumMod val="50000"/>
                  </a:srgbClr>
                </a:solidFill>
                <a:latin typeface="Arial" panose="020B0604020202020204" pitchFamily="34" charset="0"/>
                <a:ea typeface="Helvetica" charset="0"/>
                <a:cs typeface="Arial" panose="020B0604020202020204" pitchFamily="34" charset="0"/>
              </a:rPr>
              <a:t>Traffic Safety Culture Pooled Fund</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The Transportation Pooled Fund (TPF) Program allows federal, state, and local agencies and other organizations to combine resources to support transportation research studies. </a:t>
            </a:r>
          </a:p>
          <a:p>
            <a:pPr lvl="0"/>
            <a:endParaRPr lang="en-US" sz="1600" b="1" dirty="0">
              <a:solidFill>
                <a:srgbClr val="E7E6E6">
                  <a:lumMod val="50000"/>
                </a:srgbClr>
              </a:solidFill>
              <a:latin typeface="Arial" panose="020B0604020202020204" pitchFamily="34" charset="0"/>
              <a:ea typeface="Helvetica" charset="0"/>
              <a:cs typeface="Arial" panose="020B0604020202020204" pitchFamily="34" charset="0"/>
            </a:endParaRPr>
          </a:p>
          <a:p>
            <a:pPr lvl="0"/>
            <a:r>
              <a:rPr lang="en-US" sz="1600" b="1" dirty="0">
                <a:solidFill>
                  <a:srgbClr val="E7E6E6">
                    <a:lumMod val="50000"/>
                  </a:srgbClr>
                </a:solidFill>
                <a:latin typeface="Arial" panose="020B0604020202020204" pitchFamily="34" charset="0"/>
                <a:ea typeface="Helvetica" charset="0"/>
                <a:cs typeface="Arial" panose="020B0604020202020204" pitchFamily="34" charset="0"/>
              </a:rPr>
              <a:t>Participating Organizations</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California DOT, Connecticut DOT, Georgia DOT, Idaho Transportation Department, Illinois DOT, Indiana DOT, Iowa DOT, Kansas DOT, Kentucky DOT, Louisiana DOT and Development, Michigan DOT, Minnesota DOT, Mississippi DOT, Nevada DOT, Texas DOT, Utah DOT, Vermont Agency of Transportation, and Washington State DOT</a:t>
            </a:r>
          </a:p>
          <a:p>
            <a:pPr lvl="0"/>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Managed by: Sue </a:t>
            </a:r>
            <a:r>
              <a:rPr lang="en-US" sz="1600" dirty="0" err="1">
                <a:solidFill>
                  <a:srgbClr val="E7E6E6">
                    <a:lumMod val="50000"/>
                  </a:srgbClr>
                </a:solidFill>
                <a:latin typeface="Arial" panose="020B0604020202020204" pitchFamily="34" charset="0"/>
                <a:ea typeface="Helvetica" charset="0"/>
                <a:cs typeface="Arial" panose="020B0604020202020204" pitchFamily="34" charset="0"/>
              </a:rPr>
              <a:t>Sillick</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Research Programs Manager</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Montana Department of Transportation</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2701 Prospect Avenue, PO Box 201001</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Helena, MT  59620-1001</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Office: 406.444.7693</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E-mail: </a:t>
            </a:r>
            <a:r>
              <a:rPr lang="en-US" sz="1600" dirty="0">
                <a:solidFill>
                  <a:srgbClr val="E7E6E6">
                    <a:lumMod val="50000"/>
                  </a:srgbClr>
                </a:solidFill>
                <a:latin typeface="Arial" panose="020B0604020202020204" pitchFamily="34" charset="0"/>
                <a:ea typeface="Helvetica" charset="0"/>
                <a:cs typeface="Arial" panose="020B0604020202020204" pitchFamily="34" charset="0"/>
                <a:hlinkClick r:id="rId4"/>
              </a:rPr>
              <a:t>ssillick@mt.gov</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a:t>
            </a:r>
            <a:r>
              <a:rPr lang="en-US" sz="1600" dirty="0">
                <a:solidFill>
                  <a:srgbClr val="E7E6E6">
                    <a:lumMod val="50000"/>
                  </a:srgbClr>
                </a:solidFill>
                <a:latin typeface="Arial" panose="020B0604020202020204" pitchFamily="34" charset="0"/>
                <a:ea typeface="Helvetica" charset="0"/>
                <a:cs typeface="Arial" panose="020B0604020202020204" pitchFamily="34" charset="0"/>
                <a:hlinkClick r:id="rId5"/>
              </a:rPr>
              <a:t>www.mdt.mt.gov/research/</a:t>
            </a:r>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a:p>
            <a:pPr lvl="0"/>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p:txBody>
      </p:sp>
      <p:pic>
        <p:nvPicPr>
          <p:cNvPr id="2" name="Picture 1" descr="Montana Department of Transportation">
            <a:extLst>
              <a:ext uri="{FF2B5EF4-FFF2-40B4-BE49-F238E27FC236}">
                <a16:creationId xmlns:a16="http://schemas.microsoft.com/office/drawing/2014/main" id="{A45E3225-BF58-4A0A-A612-7CFDC789FCA3}"/>
              </a:ext>
            </a:extLst>
          </p:cNvPr>
          <p:cNvPicPr>
            <a:picLocks noChangeAspect="1"/>
          </p:cNvPicPr>
          <p:nvPr/>
        </p:nvPicPr>
        <p:blipFill>
          <a:blip r:embed="rId6"/>
          <a:stretch>
            <a:fillRect/>
          </a:stretch>
        </p:blipFill>
        <p:spPr>
          <a:xfrm>
            <a:off x="9865906" y="5251038"/>
            <a:ext cx="2042337" cy="749873"/>
          </a:xfrm>
          <a:prstGeom prst="rect">
            <a:avLst/>
          </a:prstGeom>
        </p:spPr>
      </p:pic>
    </p:spTree>
    <p:extLst>
      <p:ext uri="{BB962C8B-B14F-4D97-AF65-F5344CB8AC3E}">
        <p14:creationId xmlns:p14="http://schemas.microsoft.com/office/powerpoint/2010/main" val="3461982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7962E2-2DB0-4E6D-9089-AB9D23666103}"/>
              </a:ext>
            </a:extLst>
          </p:cNvPr>
          <p:cNvSpPr>
            <a:spLocks noGrp="1"/>
          </p:cNvSpPr>
          <p:nvPr>
            <p:ph type="title"/>
          </p:nvPr>
        </p:nvSpPr>
        <p:spPr/>
        <p:txBody>
          <a:bodyPr/>
          <a:lstStyle/>
          <a:p>
            <a:r>
              <a:rPr lang="en-US" b="1" dirty="0">
                <a:solidFill>
                  <a:srgbClr val="226C92"/>
                </a:solidFill>
              </a:rPr>
              <a:t>Disclaimers, Printing, Alternative Format</a:t>
            </a:r>
          </a:p>
        </p:txBody>
      </p:sp>
      <p:sp>
        <p:nvSpPr>
          <p:cNvPr id="3" name="Rectangle 2">
            <a:extLst>
              <a:ext uri="{FF2B5EF4-FFF2-40B4-BE49-F238E27FC236}">
                <a16:creationId xmlns:a16="http://schemas.microsoft.com/office/drawing/2014/main" id="{65070357-454F-4E64-A0BD-A93294148F1E}"/>
              </a:ext>
            </a:extLst>
          </p:cNvPr>
          <p:cNvSpPr/>
          <p:nvPr/>
        </p:nvSpPr>
        <p:spPr>
          <a:xfrm>
            <a:off x="838198" y="1690688"/>
            <a:ext cx="9000162" cy="3970318"/>
          </a:xfrm>
          <a:prstGeom prst="rect">
            <a:avLst/>
          </a:prstGeom>
        </p:spPr>
        <p:txBody>
          <a:bodyPr wrap="square">
            <a:spAutoFit/>
          </a:bodyPr>
          <a:lstStyle/>
          <a:p>
            <a:r>
              <a:rPr lang="en-US" sz="1800" b="1" i="0" u="none" strike="noStrike" baseline="0" dirty="0">
                <a:solidFill>
                  <a:srgbClr val="000000"/>
                </a:solidFill>
                <a:latin typeface="Helvetica 55 Roman"/>
              </a:rPr>
              <a:t>Disclaimer</a:t>
            </a:r>
            <a:r>
              <a:rPr lang="en-US" dirty="0">
                <a:solidFill>
                  <a:srgbClr val="000000"/>
                </a:solidFill>
                <a:latin typeface="Helvetica 55 Roman"/>
              </a:rPr>
              <a:t> </a:t>
            </a:r>
            <a:r>
              <a:rPr lang="en-US" sz="1600" b="0" i="0" u="none" strike="noStrike" baseline="0" dirty="0">
                <a:solidFill>
                  <a:srgbClr val="000000"/>
                </a:solidFill>
                <a:latin typeface="Arial" panose="020B0604020202020204" pitchFamily="34" charset="0"/>
                <a:cs typeface="Arial" panose="020B0604020202020204" pitchFamily="34" charset="0"/>
              </a:rPr>
              <a:t>This document is disseminated under the sponsorship of the Montana Department of Transportation (MDT) and the United States Department of Transportation (USDOT) in the interest of information exchange. The State of Montana and the United States assume no liability for the use or misuse of its contents. The contents of this document reflect the views of the authors, who are solely responsible for the facts and accuracy of the data presented herein. The contents do not necessarily reflect the views or official policies of MDT or the USDOT. The State of Montana and the United States do not endorse products of manufacturers. This document does not constitute a standard, specification, policy or regulation.</a:t>
            </a:r>
          </a:p>
          <a:p>
            <a:endParaRPr lang="en-US" sz="1600" dirty="0">
              <a:solidFill>
                <a:srgbClr val="000000"/>
              </a:solidFill>
              <a:latin typeface="Arial" panose="020B0604020202020204" pitchFamily="34" charset="0"/>
              <a:ea typeface="Helvetica" charset="0"/>
              <a:cs typeface="Arial" panose="020B0604020202020204" pitchFamily="34" charset="0"/>
            </a:endParaRPr>
          </a:p>
          <a:p>
            <a:pPr>
              <a:spcAft>
                <a:spcPts val="1200"/>
              </a:spcAft>
            </a:pPr>
            <a:r>
              <a:rPr lang="en-US" sz="1600" b="1" dirty="0">
                <a:latin typeface="Arial" panose="020B0604020202020204" pitchFamily="34" charset="0"/>
                <a:ea typeface="Times New Roman" panose="02020603050405020304" pitchFamily="18" charset="0"/>
                <a:cs typeface="Arial" panose="020B0604020202020204" pitchFamily="34" charset="0"/>
              </a:rPr>
              <a:t>Printing </a:t>
            </a:r>
            <a:r>
              <a:rPr lang="en-US" sz="1600" dirty="0">
                <a:effectLst/>
                <a:latin typeface="Arial" panose="020B0604020202020204" pitchFamily="34" charset="0"/>
                <a:ea typeface="Times New Roman" panose="02020603050405020304" pitchFamily="18" charset="0"/>
                <a:cs typeface="Arial" panose="020B0604020202020204" pitchFamily="34" charset="0"/>
              </a:rPr>
              <a:t>This document is printed at state expense. Information on the cost of producing this publication may be obtained by contacting the Department of Administration. </a:t>
            </a:r>
          </a:p>
          <a:p>
            <a:r>
              <a:rPr lang="en-US" sz="1600" b="1" dirty="0">
                <a:effectLst/>
                <a:latin typeface="Arial" panose="020B0604020202020204" pitchFamily="34" charset="0"/>
                <a:ea typeface="Times New Roman" panose="02020603050405020304" pitchFamily="18" charset="0"/>
                <a:cs typeface="Arial" panose="020B0604020202020204" pitchFamily="34" charset="0"/>
              </a:rPr>
              <a:t>Alternative Format </a:t>
            </a:r>
            <a:r>
              <a:rPr lang="en-US" sz="1600" dirty="0">
                <a:effectLst/>
                <a:latin typeface="Arial" panose="020B0604020202020204" pitchFamily="34" charset="0"/>
                <a:ea typeface="Times New Roman" panose="02020603050405020304" pitchFamily="18" charset="0"/>
                <a:cs typeface="Arial" panose="020B0604020202020204" pitchFamily="34" charset="0"/>
              </a:rPr>
              <a:t>MDT attempts to provide accommodations for any known disability that may interfere with a person participating in any service, program, or activity of the Department. Alternative accessible formats of this information will be provided upon request. For further information, call 406/444.7693, TTY 800/335.7592, or Montana Relay at 711.</a:t>
            </a:r>
            <a:endParaRPr lang="en-US" sz="1600" dirty="0">
              <a:latin typeface="Arial" panose="020B0604020202020204" pitchFamily="34" charset="0"/>
              <a:cs typeface="Arial" panose="020B0604020202020204" pitchFamily="34" charset="0"/>
            </a:endParaRPr>
          </a:p>
        </p:txBody>
      </p:sp>
      <p:pic>
        <p:nvPicPr>
          <p:cNvPr id="2" name="Picture 1" descr="Montana Department of Transportation">
            <a:extLst>
              <a:ext uri="{FF2B5EF4-FFF2-40B4-BE49-F238E27FC236}">
                <a16:creationId xmlns:a16="http://schemas.microsoft.com/office/drawing/2014/main" id="{A45E3225-BF58-4A0A-A612-7CFDC789FCA3}"/>
              </a:ext>
            </a:extLst>
          </p:cNvPr>
          <p:cNvPicPr>
            <a:picLocks noChangeAspect="1"/>
          </p:cNvPicPr>
          <p:nvPr/>
        </p:nvPicPr>
        <p:blipFill>
          <a:blip r:embed="rId3"/>
          <a:stretch>
            <a:fillRect/>
          </a:stretch>
        </p:blipFill>
        <p:spPr>
          <a:xfrm>
            <a:off x="9865906" y="5251038"/>
            <a:ext cx="2042337" cy="749873"/>
          </a:xfrm>
          <a:prstGeom prst="rect">
            <a:avLst/>
          </a:prstGeom>
        </p:spPr>
      </p:pic>
    </p:spTree>
    <p:extLst>
      <p:ext uri="{BB962C8B-B14F-4D97-AF65-F5344CB8AC3E}">
        <p14:creationId xmlns:p14="http://schemas.microsoft.com/office/powerpoint/2010/main" val="2784278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D1A7FDA-3E31-4A5E-A027-CE4DA6BAB89A}"/>
              </a:ext>
            </a:extLst>
          </p:cNvPr>
          <p:cNvSpPr>
            <a:spLocks noGrp="1"/>
          </p:cNvSpPr>
          <p:nvPr>
            <p:ph type="title"/>
          </p:nvPr>
        </p:nvSpPr>
        <p:spPr/>
        <p:txBody>
          <a:bodyPr/>
          <a:lstStyle/>
          <a:p>
            <a:r>
              <a:rPr lang="en-US" b="1" dirty="0">
                <a:solidFill>
                  <a:srgbClr val="0070B4"/>
                </a:solidFill>
              </a:rPr>
              <a:t>For more information</a:t>
            </a:r>
          </a:p>
        </p:txBody>
      </p:sp>
      <p:sp>
        <p:nvSpPr>
          <p:cNvPr id="6" name="TextBox 5">
            <a:extLst>
              <a:ext uri="{FF2B5EF4-FFF2-40B4-BE49-F238E27FC236}">
                <a16:creationId xmlns:a16="http://schemas.microsoft.com/office/drawing/2014/main" id="{E8FD90AF-84E1-4176-86DD-CE1B74EDF565}"/>
              </a:ext>
            </a:extLst>
          </p:cNvPr>
          <p:cNvSpPr txBox="1"/>
          <p:nvPr/>
        </p:nvSpPr>
        <p:spPr>
          <a:xfrm>
            <a:off x="838200" y="1888290"/>
            <a:ext cx="8082829" cy="1277273"/>
          </a:xfrm>
          <a:prstGeom prst="rect">
            <a:avLst/>
          </a:prstGeom>
          <a:noFill/>
        </p:spPr>
        <p:txBody>
          <a:bodyPr wrap="square" rtlCol="0">
            <a:spAutoFit/>
          </a:bodyPr>
          <a:lstStyle/>
          <a:p>
            <a:r>
              <a:rPr lang="en-US" sz="2800" b="1" cap="all" dirty="0">
                <a:ln w="0"/>
                <a:latin typeface="Helvetica Neue" charset="0"/>
                <a:ea typeface="Helvetica Neue" charset="0"/>
                <a:cs typeface="Helvetica Neue" charset="0"/>
              </a:rPr>
              <a:t>Contact us</a:t>
            </a:r>
          </a:p>
          <a:p>
            <a:r>
              <a:rPr lang="en-US" sz="2000" b="1" cap="all" dirty="0">
                <a:ln w="0"/>
                <a:latin typeface="Helvetica Neue" charset="0"/>
                <a:ea typeface="Helvetica Neue" charset="0"/>
                <a:cs typeface="Helvetica Neue" charset="0"/>
              </a:rPr>
              <a:t>Email: </a:t>
            </a:r>
            <a:r>
              <a:rPr lang="en-US" sz="2000" b="1" cap="all" dirty="0">
                <a:ln w="0"/>
                <a:latin typeface="Helvetica Neue" charset="0"/>
                <a:ea typeface="Helvetica Neue" charset="0"/>
                <a:cs typeface="Helvetica Neue" charset="0"/>
                <a:hlinkClick r:id="rId3">
                  <a:extLst>
                    <a:ext uri="{A12FA001-AC4F-418D-AE19-62706E023703}">
                      <ahyp:hlinkClr xmlns:ahyp="http://schemas.microsoft.com/office/drawing/2018/hyperlinkcolor" val="tx"/>
                    </a:ext>
                  </a:extLst>
                </a:hlinkClick>
              </a:rPr>
              <a:t>mail@chsculture.org</a:t>
            </a:r>
            <a:endParaRPr lang="en-US" sz="2000" b="1" cap="all" dirty="0">
              <a:ln w="0"/>
              <a:latin typeface="Helvetica Neue" charset="0"/>
              <a:ea typeface="Helvetica Neue" charset="0"/>
              <a:cs typeface="Helvetica Neue" charset="0"/>
            </a:endParaRPr>
          </a:p>
          <a:p>
            <a:r>
              <a:rPr lang="en-US" sz="2000" b="1" cap="all" dirty="0">
                <a:ln w="0"/>
                <a:latin typeface="Helvetica Neue" charset="0"/>
                <a:ea typeface="Helvetica Neue" charset="0"/>
                <a:cs typeface="Helvetica Neue" charset="0"/>
              </a:rPr>
              <a:t>Phone: (406) 994-7873</a:t>
            </a:r>
          </a:p>
          <a:p>
            <a:endParaRPr lang="en-US" sz="900" dirty="0"/>
          </a:p>
        </p:txBody>
      </p:sp>
      <p:pic>
        <p:nvPicPr>
          <p:cNvPr id="2" name="Picture 1" descr="Logos for various social media">
            <a:extLst>
              <a:ext uri="{FF2B5EF4-FFF2-40B4-BE49-F238E27FC236}">
                <a16:creationId xmlns:a16="http://schemas.microsoft.com/office/drawing/2014/main" id="{614A4755-C5E8-4853-86F7-F271F2BD7B13}"/>
              </a:ext>
            </a:extLst>
          </p:cNvPr>
          <p:cNvPicPr>
            <a:picLocks noChangeAspect="1"/>
          </p:cNvPicPr>
          <p:nvPr/>
        </p:nvPicPr>
        <p:blipFill>
          <a:blip r:embed="rId4"/>
          <a:stretch>
            <a:fillRect/>
          </a:stretch>
        </p:blipFill>
        <p:spPr>
          <a:xfrm>
            <a:off x="4230462" y="3034893"/>
            <a:ext cx="3731075" cy="786452"/>
          </a:xfrm>
          <a:prstGeom prst="rect">
            <a:avLst/>
          </a:prstGeom>
        </p:spPr>
      </p:pic>
      <p:sp>
        <p:nvSpPr>
          <p:cNvPr id="8" name="TextBox 7">
            <a:extLst>
              <a:ext uri="{FF2B5EF4-FFF2-40B4-BE49-F238E27FC236}">
                <a16:creationId xmlns:a16="http://schemas.microsoft.com/office/drawing/2014/main" id="{8FDB0497-E3B7-46FA-AA8B-62F1CFA40759}"/>
              </a:ext>
            </a:extLst>
          </p:cNvPr>
          <p:cNvSpPr txBox="1"/>
          <p:nvPr/>
        </p:nvSpPr>
        <p:spPr>
          <a:xfrm>
            <a:off x="3392906" y="3729267"/>
            <a:ext cx="5406185" cy="1077218"/>
          </a:xfrm>
          <a:prstGeom prst="rect">
            <a:avLst/>
          </a:prstGeom>
          <a:noFill/>
          <a:ln>
            <a:no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rPr>
              <a:t>#</a:t>
            </a:r>
            <a:r>
              <a:rPr kumimoji="0" lang="en-US" sz="3200" b="1" i="0" u="none" strike="noStrike" kern="0" cap="none" spc="0" normalizeH="0" baseline="0" noProof="0" dirty="0" err="1">
                <a:ln>
                  <a:noFill/>
                </a:ln>
                <a:solidFill>
                  <a:schemeClr val="bg2">
                    <a:lumMod val="50000"/>
                  </a:schemeClr>
                </a:solidFill>
                <a:effectLst/>
                <a:uLnTx/>
                <a:uFillTx/>
                <a:latin typeface="Helvetica Neue"/>
                <a:cs typeface="Helvetica" panose="020B0604020202020204" pitchFamily="34" charset="0"/>
              </a:rPr>
              <a:t>CHSCulture</a:t>
            </a:r>
            <a:endPar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US" sz="3200" b="1" kern="0" dirty="0">
                <a:solidFill>
                  <a:schemeClr val="bg2">
                    <a:lumMod val="50000"/>
                  </a:schemeClr>
                </a:solidFill>
                <a:latin typeface="Helvetica Neue"/>
                <a:cs typeface="Helvetica" panose="020B0604020202020204" pitchFamily="34" charset="0"/>
              </a:rPr>
              <a:t>www.chsculture.org</a:t>
            </a:r>
            <a:endPar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endParaRPr>
          </a:p>
        </p:txBody>
      </p:sp>
      <p:pic>
        <p:nvPicPr>
          <p:cNvPr id="5" name="Picture 4" descr="Montana State University, Center for Health and Safety Culture">
            <a:extLst>
              <a:ext uri="{FF2B5EF4-FFF2-40B4-BE49-F238E27FC236}">
                <a16:creationId xmlns:a16="http://schemas.microsoft.com/office/drawing/2014/main" id="{0715132B-3055-40D2-8F9D-A3732CB44357}"/>
              </a:ext>
            </a:extLst>
          </p:cNvPr>
          <p:cNvPicPr>
            <a:picLocks noChangeAspect="1"/>
          </p:cNvPicPr>
          <p:nvPr/>
        </p:nvPicPr>
        <p:blipFill>
          <a:blip r:embed="rId5"/>
          <a:stretch>
            <a:fillRect/>
          </a:stretch>
        </p:blipFill>
        <p:spPr>
          <a:xfrm>
            <a:off x="268154" y="5295671"/>
            <a:ext cx="8999136" cy="738032"/>
          </a:xfrm>
          <a:prstGeom prst="rect">
            <a:avLst/>
          </a:prstGeom>
        </p:spPr>
      </p:pic>
    </p:spTree>
    <p:extLst>
      <p:ext uri="{BB962C8B-B14F-4D97-AF65-F5344CB8AC3E}">
        <p14:creationId xmlns:p14="http://schemas.microsoft.com/office/powerpoint/2010/main" val="1324101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694C-AFEB-40BC-98DC-782CCA5F6BAE}"/>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B8DABBEE-644C-465B-B534-49B5C8CA0CEC}"/>
              </a:ext>
            </a:extLst>
          </p:cNvPr>
          <p:cNvSpPr>
            <a:spLocks noGrp="1"/>
          </p:cNvSpPr>
          <p:nvPr>
            <p:ph idx="1"/>
          </p:nvPr>
        </p:nvSpPr>
        <p:spPr>
          <a:xfrm>
            <a:off x="781555" y="1690688"/>
            <a:ext cx="10829419" cy="4351338"/>
          </a:xfrm>
        </p:spPr>
        <p:txBody>
          <a:bodyPr>
            <a:normAutofit/>
          </a:bodyPr>
          <a:lstStyle/>
          <a:p>
            <a:pPr marL="0" indent="0">
              <a:buNone/>
            </a:pPr>
            <a:r>
              <a:rPr lang="en-US" dirty="0"/>
              <a:t>Identify strategies for families and workplaces that foster engaged driving. Specifically, the project will seek to answer the following questions:</a:t>
            </a:r>
          </a:p>
          <a:p>
            <a:pPr marL="685800"/>
            <a:r>
              <a:rPr lang="en-US" dirty="0"/>
              <a:t>How do expectations within families and workplaces influence cell phone use while driving?</a:t>
            </a:r>
          </a:p>
          <a:p>
            <a:pPr marL="685800"/>
            <a:r>
              <a:rPr lang="en-US" dirty="0"/>
              <a:t>What beliefs need to shift to change these expectations and increase engaged driving?</a:t>
            </a:r>
          </a:p>
          <a:p>
            <a:pPr marL="685800"/>
            <a:r>
              <a:rPr lang="en-US" dirty="0"/>
              <a:t>What are potentially effective strategies (and associated messages) to promote engaged driving within families and workplaces to reduce cell phone use?</a:t>
            </a:r>
          </a:p>
          <a:p>
            <a:endParaRPr lang="en-US" dirty="0"/>
          </a:p>
        </p:txBody>
      </p:sp>
    </p:spTree>
    <p:extLst>
      <p:ext uri="{BB962C8B-B14F-4D97-AF65-F5344CB8AC3E}">
        <p14:creationId xmlns:p14="http://schemas.microsoft.com/office/powerpoint/2010/main" val="3898064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2037D-F7FF-4A84-8F6C-3FA171145719}"/>
              </a:ext>
            </a:extLst>
          </p:cNvPr>
          <p:cNvSpPr>
            <a:spLocks noGrp="1"/>
          </p:cNvSpPr>
          <p:nvPr>
            <p:ph type="title"/>
          </p:nvPr>
        </p:nvSpPr>
        <p:spPr/>
        <p:txBody>
          <a:bodyPr/>
          <a:lstStyle/>
          <a:p>
            <a:r>
              <a:rPr lang="en-US" b="1" dirty="0">
                <a:solidFill>
                  <a:srgbClr val="226C92"/>
                </a:solidFill>
              </a:rPr>
              <a:t>Distracted vs. Engaged Driving</a:t>
            </a:r>
          </a:p>
        </p:txBody>
      </p:sp>
      <p:sp>
        <p:nvSpPr>
          <p:cNvPr id="4" name="Text Placeholder 3">
            <a:extLst>
              <a:ext uri="{FF2B5EF4-FFF2-40B4-BE49-F238E27FC236}">
                <a16:creationId xmlns:a16="http://schemas.microsoft.com/office/drawing/2014/main" id="{D532E68B-9128-4E42-B0B3-341E75F78636}"/>
              </a:ext>
            </a:extLst>
          </p:cNvPr>
          <p:cNvSpPr>
            <a:spLocks noGrp="1"/>
          </p:cNvSpPr>
          <p:nvPr>
            <p:ph type="body" idx="1"/>
          </p:nvPr>
        </p:nvSpPr>
        <p:spPr>
          <a:xfrm>
            <a:off x="839788" y="1576388"/>
            <a:ext cx="5157787" cy="823912"/>
          </a:xfrm>
        </p:spPr>
        <p:txBody>
          <a:bodyPr>
            <a:normAutofit fontScale="92500" lnSpcReduction="20000"/>
          </a:bodyPr>
          <a:lstStyle/>
          <a:p>
            <a:r>
              <a:rPr lang="en-US" sz="2400" b="1" kern="1200" baseline="0" dirty="0">
                <a:solidFill>
                  <a:schemeClr val="tx1">
                    <a:lumMod val="75000"/>
                    <a:lumOff val="25000"/>
                  </a:schemeClr>
                </a:solidFill>
              </a:rPr>
              <a:t>Distractions</a:t>
            </a:r>
            <a:r>
              <a:rPr lang="en-US" sz="2400" kern="1200" baseline="0" dirty="0">
                <a:solidFill>
                  <a:schemeClr val="tx1">
                    <a:lumMod val="75000"/>
                    <a:lumOff val="25000"/>
                  </a:schemeClr>
                </a:solidFill>
              </a:rPr>
              <a:t> include any activity that takes the driver’s attention away from the task of driving.</a:t>
            </a:r>
          </a:p>
        </p:txBody>
      </p:sp>
      <p:sp>
        <p:nvSpPr>
          <p:cNvPr id="3" name="Content Placeholder 2">
            <a:extLst>
              <a:ext uri="{FF2B5EF4-FFF2-40B4-BE49-F238E27FC236}">
                <a16:creationId xmlns:a16="http://schemas.microsoft.com/office/drawing/2014/main" id="{A132A511-2413-4A3C-9070-8FC1204A19F7}"/>
              </a:ext>
              <a:ext uri="{C183D7F6-B498-43B3-948B-1728B52AA6E4}">
                <adec:decorative xmlns:adec="http://schemas.microsoft.com/office/drawing/2017/decorative" val="1"/>
              </a:ext>
            </a:extLst>
          </p:cNvPr>
          <p:cNvSpPr>
            <a:spLocks noGrp="1"/>
          </p:cNvSpPr>
          <p:nvPr>
            <p:ph sz="half" idx="2"/>
          </p:nvPr>
        </p:nvSpPr>
        <p:spPr>
          <a:xfrm>
            <a:off x="839788" y="2400300"/>
            <a:ext cx="5157787" cy="3684588"/>
          </a:xfrm>
          <a:ln w="19050">
            <a:solidFill>
              <a:srgbClr val="FF0000"/>
            </a:solidFill>
          </a:ln>
        </p:spPr>
        <p:txBody>
          <a:bodyPr>
            <a:normAutofit lnSpcReduction="10000"/>
          </a:bodyPr>
          <a:lstStyle/>
          <a:p>
            <a:pPr algn="l" rtl="0" fontAlgn="base">
              <a:buFont typeface="Arial" panose="020B0604020202020204" pitchFamily="34" charset="0"/>
              <a:buChar char="•"/>
            </a:pPr>
            <a:r>
              <a:rPr lang="en-US" sz="1800" b="0" i="0" dirty="0">
                <a:solidFill>
                  <a:srgbClr val="000000"/>
                </a:solidFill>
                <a:effectLst/>
              </a:rPr>
              <a:t>using a cell phone to send a text message, talk, browse the internet or social media, or view photos or videos </a:t>
            </a:r>
          </a:p>
          <a:p>
            <a:pPr algn="l" rtl="0" fontAlgn="base">
              <a:buFont typeface="Arial" panose="020B0604020202020204" pitchFamily="34" charset="0"/>
              <a:buChar char="•"/>
            </a:pPr>
            <a:r>
              <a:rPr lang="en-US" sz="1800" b="0" i="0" dirty="0">
                <a:solidFill>
                  <a:srgbClr val="000000"/>
                </a:solidFill>
                <a:effectLst/>
              </a:rPr>
              <a:t>using a navigation system </a:t>
            </a:r>
          </a:p>
          <a:p>
            <a:pPr algn="l" rtl="0" fontAlgn="base">
              <a:buFont typeface="Arial" panose="020B0604020202020204" pitchFamily="34" charset="0"/>
              <a:buChar char="•"/>
            </a:pPr>
            <a:r>
              <a:rPr lang="en-US" sz="1800" b="0" i="0" dirty="0">
                <a:solidFill>
                  <a:srgbClr val="000000"/>
                </a:solidFill>
                <a:effectLst/>
              </a:rPr>
              <a:t>eating or drinking </a:t>
            </a:r>
          </a:p>
          <a:p>
            <a:pPr algn="l" rtl="0" fontAlgn="base">
              <a:buFont typeface="Arial" panose="020B0604020202020204" pitchFamily="34" charset="0"/>
              <a:buChar char="•"/>
            </a:pPr>
            <a:r>
              <a:rPr lang="en-US" sz="1800" b="0" i="0" dirty="0">
                <a:solidFill>
                  <a:srgbClr val="000000"/>
                </a:solidFill>
                <a:effectLst/>
              </a:rPr>
              <a:t>grooming tasks like applying makeup or brushing your teeth </a:t>
            </a:r>
          </a:p>
          <a:p>
            <a:pPr algn="l" rtl="0" fontAlgn="base">
              <a:buFont typeface="Arial" panose="020B0604020202020204" pitchFamily="34" charset="0"/>
              <a:buChar char="•"/>
            </a:pPr>
            <a:r>
              <a:rPr lang="en-US" sz="1800" b="0" i="0" dirty="0">
                <a:solidFill>
                  <a:srgbClr val="000000"/>
                </a:solidFill>
                <a:effectLst/>
              </a:rPr>
              <a:t>talking to passengers </a:t>
            </a:r>
          </a:p>
          <a:p>
            <a:pPr algn="l" rtl="0" fontAlgn="base">
              <a:buFont typeface="Arial" panose="020B0604020202020204" pitchFamily="34" charset="0"/>
              <a:buChar char="•"/>
            </a:pPr>
            <a:r>
              <a:rPr lang="en-US" sz="1800" b="0" i="0" dirty="0">
                <a:solidFill>
                  <a:srgbClr val="000000"/>
                </a:solidFill>
                <a:effectLst/>
              </a:rPr>
              <a:t>adjusting music </a:t>
            </a:r>
          </a:p>
          <a:p>
            <a:pPr algn="l" rtl="0" fontAlgn="base">
              <a:buFont typeface="Arial" panose="020B0604020202020204" pitchFamily="34" charset="0"/>
              <a:buChar char="•"/>
            </a:pPr>
            <a:r>
              <a:rPr lang="en-US" sz="1800" b="0" i="0" dirty="0">
                <a:solidFill>
                  <a:srgbClr val="000000"/>
                </a:solidFill>
                <a:effectLst/>
              </a:rPr>
              <a:t>reaching for objects </a:t>
            </a:r>
          </a:p>
          <a:p>
            <a:pPr algn="l" rtl="0" fontAlgn="base">
              <a:buFont typeface="Arial" panose="020B0604020202020204" pitchFamily="34" charset="0"/>
              <a:buChar char="•"/>
            </a:pPr>
            <a:r>
              <a:rPr lang="en-US" sz="1800" b="0" i="0" dirty="0">
                <a:solidFill>
                  <a:srgbClr val="000000"/>
                </a:solidFill>
                <a:effectLst/>
              </a:rPr>
              <a:t>focusing on people or pets in your vehicle</a:t>
            </a:r>
          </a:p>
        </p:txBody>
      </p:sp>
      <p:sp>
        <p:nvSpPr>
          <p:cNvPr id="5" name="Text Placeholder 4">
            <a:extLst>
              <a:ext uri="{FF2B5EF4-FFF2-40B4-BE49-F238E27FC236}">
                <a16:creationId xmlns:a16="http://schemas.microsoft.com/office/drawing/2014/main" id="{A0A002B9-BE1E-4056-A067-B6244AE49C90}"/>
              </a:ext>
            </a:extLst>
          </p:cNvPr>
          <p:cNvSpPr>
            <a:spLocks noGrp="1"/>
          </p:cNvSpPr>
          <p:nvPr>
            <p:ph type="body" sz="quarter" idx="3"/>
          </p:nvPr>
        </p:nvSpPr>
        <p:spPr>
          <a:xfrm>
            <a:off x="6172200" y="1576388"/>
            <a:ext cx="5183188" cy="823912"/>
          </a:xfrm>
        </p:spPr>
        <p:txBody>
          <a:bodyPr anchor="t">
            <a:normAutofit fontScale="92500" lnSpcReduction="20000"/>
          </a:bodyPr>
          <a:lstStyle/>
          <a:p>
            <a:r>
              <a:rPr lang="en-US" sz="2400" b="1" kern="1200" baseline="0" dirty="0">
                <a:solidFill>
                  <a:schemeClr val="tx1">
                    <a:lumMod val="75000"/>
                    <a:lumOff val="25000"/>
                  </a:schemeClr>
                </a:solidFill>
              </a:rPr>
              <a:t>Engaged driving means the driver’s full attention is on the driving task.</a:t>
            </a:r>
            <a:endParaRPr lang="en-US" sz="2400" kern="1200" baseline="0" dirty="0">
              <a:solidFill>
                <a:schemeClr val="tx1">
                  <a:lumMod val="75000"/>
                  <a:lumOff val="25000"/>
                </a:schemeClr>
              </a:solidFill>
            </a:endParaRPr>
          </a:p>
        </p:txBody>
      </p:sp>
      <p:sp>
        <p:nvSpPr>
          <p:cNvPr id="6" name="Content Placeholder 5">
            <a:extLst>
              <a:ext uri="{FF2B5EF4-FFF2-40B4-BE49-F238E27FC236}">
                <a16:creationId xmlns:a16="http://schemas.microsoft.com/office/drawing/2014/main" id="{38F9FF9C-175A-47A3-AE29-3DC736338794}"/>
              </a:ext>
              <a:ext uri="{C183D7F6-B498-43B3-948B-1728B52AA6E4}">
                <adec:decorative xmlns:adec="http://schemas.microsoft.com/office/drawing/2017/decorative" val="1"/>
              </a:ext>
            </a:extLst>
          </p:cNvPr>
          <p:cNvSpPr>
            <a:spLocks noGrp="1"/>
          </p:cNvSpPr>
          <p:nvPr>
            <p:ph sz="quarter" idx="4"/>
          </p:nvPr>
        </p:nvSpPr>
        <p:spPr>
          <a:xfrm>
            <a:off x="6172200" y="2400300"/>
            <a:ext cx="5183188" cy="3684588"/>
          </a:xfrm>
          <a:ln w="19050">
            <a:solidFill>
              <a:srgbClr val="00B050"/>
            </a:solidFill>
          </a:ln>
        </p:spPr>
        <p:txBody>
          <a:bodyPr>
            <a:normAutofit lnSpcReduction="10000"/>
          </a:bodyPr>
          <a:lstStyle/>
          <a:p>
            <a:pPr fontAlgn="base">
              <a:lnSpc>
                <a:spcPct val="100000"/>
              </a:lnSpc>
              <a:buFont typeface="Arial" panose="020B0604020202020204" pitchFamily="34" charset="0"/>
              <a:buChar char="•"/>
            </a:pPr>
            <a:r>
              <a:rPr lang="en-US" sz="1800" dirty="0">
                <a:solidFill>
                  <a:srgbClr val="000000"/>
                </a:solidFill>
              </a:rPr>
              <a:t>putting a cell phone down or out of reach  </a:t>
            </a:r>
          </a:p>
          <a:p>
            <a:pPr fontAlgn="base">
              <a:lnSpc>
                <a:spcPct val="100000"/>
              </a:lnSpc>
              <a:buFont typeface="Arial" panose="020B0604020202020204" pitchFamily="34" charset="0"/>
              <a:buChar char="•"/>
            </a:pPr>
            <a:r>
              <a:rPr lang="en-US" sz="1800" dirty="0">
                <a:solidFill>
                  <a:srgbClr val="000000"/>
                </a:solidFill>
              </a:rPr>
              <a:t>setting your navigation system or checking maps or directions before you begin driving, or pulling over when you do so </a:t>
            </a:r>
          </a:p>
          <a:p>
            <a:pPr fontAlgn="base">
              <a:lnSpc>
                <a:spcPct val="100000"/>
              </a:lnSpc>
              <a:buFont typeface="Arial" panose="020B0604020202020204" pitchFamily="34" charset="0"/>
              <a:buChar char="•"/>
            </a:pPr>
            <a:r>
              <a:rPr lang="en-US" sz="1800" dirty="0">
                <a:solidFill>
                  <a:srgbClr val="000000"/>
                </a:solidFill>
              </a:rPr>
              <a:t>avoiding eating, drinking, or grooming tasks  </a:t>
            </a:r>
          </a:p>
          <a:p>
            <a:pPr fontAlgn="base">
              <a:lnSpc>
                <a:spcPct val="100000"/>
              </a:lnSpc>
              <a:buFont typeface="Arial" panose="020B0604020202020204" pitchFamily="34" charset="0"/>
              <a:buChar char="•"/>
            </a:pPr>
            <a:r>
              <a:rPr lang="en-US" sz="1800" dirty="0">
                <a:solidFill>
                  <a:srgbClr val="000000"/>
                </a:solidFill>
              </a:rPr>
              <a:t>asking passengers to limit their conversations to help you remain focused </a:t>
            </a:r>
          </a:p>
          <a:p>
            <a:pPr fontAlgn="base">
              <a:lnSpc>
                <a:spcPct val="100000"/>
              </a:lnSpc>
              <a:buFont typeface="Arial" panose="020B0604020202020204" pitchFamily="34" charset="0"/>
              <a:buChar char="•"/>
            </a:pPr>
            <a:r>
              <a:rPr lang="en-US" sz="1800" dirty="0">
                <a:solidFill>
                  <a:srgbClr val="000000"/>
                </a:solidFill>
              </a:rPr>
              <a:t>assuring your radio/entertainment devices are set before driving </a:t>
            </a:r>
          </a:p>
          <a:p>
            <a:pPr fontAlgn="base">
              <a:lnSpc>
                <a:spcPct val="100000"/>
              </a:lnSpc>
              <a:buFont typeface="Arial" panose="020B0604020202020204" pitchFamily="34" charset="0"/>
              <a:buChar char="•"/>
            </a:pPr>
            <a:r>
              <a:rPr lang="en-US" sz="1800" dirty="0">
                <a:solidFill>
                  <a:srgbClr val="000000"/>
                </a:solidFill>
              </a:rPr>
              <a:t>pulling over before tending to another person or pet in the vehicle </a:t>
            </a:r>
          </a:p>
        </p:txBody>
      </p:sp>
    </p:spTree>
    <p:extLst>
      <p:ext uri="{BB962C8B-B14F-4D97-AF65-F5344CB8AC3E}">
        <p14:creationId xmlns:p14="http://schemas.microsoft.com/office/powerpoint/2010/main" val="3530493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DAC3E-F61A-4ECC-936E-63193098CAC1}"/>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50EE1CB-35A7-40D4-9545-7F3114B2A54E}"/>
              </a:ext>
            </a:extLst>
          </p:cNvPr>
          <p:cNvSpPr>
            <a:spLocks noGrp="1"/>
          </p:cNvSpPr>
          <p:nvPr>
            <p:ph idx="1"/>
          </p:nvPr>
        </p:nvSpPr>
        <p:spPr/>
        <p:txBody>
          <a:bodyPr/>
          <a:lstStyle/>
          <a:p>
            <a:r>
              <a:rPr lang="en-US" dirty="0"/>
              <a:t>Developed surveys to assess </a:t>
            </a:r>
          </a:p>
          <a:p>
            <a:pPr lvl="1"/>
            <a:r>
              <a:rPr lang="en-US" dirty="0"/>
              <a:t>Distracted driving behaviors and associated beliefs, </a:t>
            </a:r>
          </a:p>
          <a:p>
            <a:pPr lvl="1"/>
            <a:r>
              <a:rPr lang="en-US" dirty="0"/>
              <a:t>Engagement in steps to reduce distracted driving</a:t>
            </a:r>
          </a:p>
          <a:p>
            <a:r>
              <a:rPr lang="en-US" dirty="0"/>
              <a:t>Recruited participants online who were either</a:t>
            </a:r>
          </a:p>
          <a:p>
            <a:pPr lvl="1"/>
            <a:r>
              <a:rPr lang="en-US" dirty="0"/>
              <a:t>Parents who had a teen driver in the family OR</a:t>
            </a:r>
          </a:p>
          <a:p>
            <a:pPr lvl="1"/>
            <a:r>
              <a:rPr lang="en-US" dirty="0"/>
              <a:t>Supervisors who supervised employees who drove for work</a:t>
            </a:r>
          </a:p>
          <a:p>
            <a:r>
              <a:rPr lang="en-US" dirty="0"/>
              <a:t>Conducted analyses to understand</a:t>
            </a:r>
          </a:p>
          <a:p>
            <a:pPr lvl="1"/>
            <a:r>
              <a:rPr lang="en-US" dirty="0"/>
              <a:t>The beliefs associated with distracted driving</a:t>
            </a:r>
          </a:p>
          <a:p>
            <a:pPr lvl="1"/>
            <a:r>
              <a:rPr lang="en-US" dirty="0"/>
              <a:t>The beliefs associated with establishing (or clarifying) rules and expectations about distracted driving</a:t>
            </a:r>
          </a:p>
        </p:txBody>
      </p:sp>
    </p:spTree>
    <p:extLst>
      <p:ext uri="{BB962C8B-B14F-4D97-AF65-F5344CB8AC3E}">
        <p14:creationId xmlns:p14="http://schemas.microsoft.com/office/powerpoint/2010/main" val="3737459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DAC3E-F61A-4ECC-936E-63193098CAC1}"/>
              </a:ext>
            </a:extLst>
          </p:cNvPr>
          <p:cNvSpPr>
            <a:spLocks noGrp="1"/>
          </p:cNvSpPr>
          <p:nvPr>
            <p:ph type="title"/>
          </p:nvPr>
        </p:nvSpPr>
        <p:spPr/>
        <p:txBody>
          <a:bodyPr/>
          <a:lstStyle/>
          <a:p>
            <a:r>
              <a:rPr lang="en-US" dirty="0"/>
              <a:t>Methods </a:t>
            </a:r>
            <a:r>
              <a:rPr lang="en-US" sz="3200" b="0" dirty="0"/>
              <a:t>(continued)</a:t>
            </a:r>
            <a:endParaRPr lang="en-US" b="0" dirty="0"/>
          </a:p>
        </p:txBody>
      </p:sp>
      <p:sp>
        <p:nvSpPr>
          <p:cNvPr id="3" name="Content Placeholder 2">
            <a:extLst>
              <a:ext uri="{FF2B5EF4-FFF2-40B4-BE49-F238E27FC236}">
                <a16:creationId xmlns:a16="http://schemas.microsoft.com/office/drawing/2014/main" id="{D50EE1CB-35A7-40D4-9545-7F3114B2A54E}"/>
              </a:ext>
            </a:extLst>
          </p:cNvPr>
          <p:cNvSpPr>
            <a:spLocks noGrp="1"/>
          </p:cNvSpPr>
          <p:nvPr>
            <p:ph idx="1"/>
          </p:nvPr>
        </p:nvSpPr>
        <p:spPr/>
        <p:txBody>
          <a:bodyPr/>
          <a:lstStyle/>
          <a:p>
            <a:r>
              <a:rPr lang="en-US" dirty="0"/>
              <a:t>Developed guidance on language parents and supervisors could use based on the results of the surveys</a:t>
            </a:r>
          </a:p>
          <a:p>
            <a:r>
              <a:rPr lang="en-US" dirty="0"/>
              <a:t>Recruited parents and supervisors to react to the example language and to messages to promote the guidance</a:t>
            </a:r>
          </a:p>
        </p:txBody>
      </p:sp>
    </p:spTree>
    <p:extLst>
      <p:ext uri="{BB962C8B-B14F-4D97-AF65-F5344CB8AC3E}">
        <p14:creationId xmlns:p14="http://schemas.microsoft.com/office/powerpoint/2010/main" val="2378242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4C20-27E2-4548-A4E9-539A76F0465B}"/>
              </a:ext>
            </a:extLst>
          </p:cNvPr>
          <p:cNvSpPr>
            <a:spLocks noGrp="1"/>
          </p:cNvSpPr>
          <p:nvPr>
            <p:ph type="title"/>
          </p:nvPr>
        </p:nvSpPr>
        <p:spPr/>
        <p:txBody>
          <a:bodyPr/>
          <a:lstStyle/>
          <a:p>
            <a:r>
              <a:rPr lang="en-US" dirty="0"/>
              <a:t>Findings - Parents</a:t>
            </a:r>
          </a:p>
        </p:txBody>
      </p:sp>
      <p:sp>
        <p:nvSpPr>
          <p:cNvPr id="3" name="Content Placeholder 2">
            <a:extLst>
              <a:ext uri="{FF2B5EF4-FFF2-40B4-BE49-F238E27FC236}">
                <a16:creationId xmlns:a16="http://schemas.microsoft.com/office/drawing/2014/main" id="{27A3908A-E1F2-4C09-B48F-2A12C2AC727A}"/>
              </a:ext>
            </a:extLst>
          </p:cNvPr>
          <p:cNvSpPr>
            <a:spLocks noGrp="1"/>
          </p:cNvSpPr>
          <p:nvPr>
            <p:ph idx="1"/>
          </p:nvPr>
        </p:nvSpPr>
        <p:spPr>
          <a:xfrm>
            <a:off x="838199" y="1416106"/>
            <a:ext cx="10927619" cy="4760857"/>
          </a:xfrm>
        </p:spPr>
        <p:txBody>
          <a:bodyPr>
            <a:normAutofit/>
          </a:bodyPr>
          <a:lstStyle/>
          <a:p>
            <a:pPr>
              <a:spcBef>
                <a:spcPts val="0"/>
              </a:spcBef>
            </a:pPr>
            <a:r>
              <a:rPr lang="en-US" dirty="0">
                <a:solidFill>
                  <a:schemeClr val="tx1">
                    <a:lumMod val="75000"/>
                    <a:lumOff val="25000"/>
                  </a:schemeClr>
                </a:solidFill>
                <a:latin typeface="+mn-lt"/>
                <a:ea typeface="Helvetica Neue" charset="0"/>
                <a:cs typeface="Helvetica Neue" charset="0"/>
              </a:rPr>
              <a:t>Predictors of distracted driving </a:t>
            </a:r>
            <a:r>
              <a:rPr lang="en-US" dirty="0">
                <a:solidFill>
                  <a:schemeClr val="tx1">
                    <a:lumMod val="75000"/>
                    <a:lumOff val="25000"/>
                  </a:schemeClr>
                </a:solidFill>
                <a:ea typeface="Helvetica Neue" charset="0"/>
                <a:cs typeface="Helvetica Neue" charset="0"/>
              </a:rPr>
              <a:t>among parents </a:t>
            </a:r>
            <a:r>
              <a:rPr lang="en-US" dirty="0">
                <a:solidFill>
                  <a:schemeClr val="tx1">
                    <a:lumMod val="75000"/>
                    <a:lumOff val="25000"/>
                  </a:schemeClr>
                </a:solidFill>
                <a:latin typeface="+mn-lt"/>
                <a:ea typeface="Helvetica Neue" charset="0"/>
                <a:cs typeface="Helvetica Neue" charset="0"/>
              </a:rPr>
              <a:t>were</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Attitudes (perceptions of safety/danger about engaging in distracting behaviors)</a:t>
            </a:r>
          </a:p>
          <a:p>
            <a:pPr lvl="1">
              <a:spcBef>
                <a:spcPts val="0"/>
              </a:spcBef>
              <a:buFont typeface="Courier New" panose="02070309020205020404" pitchFamily="49" charset="0"/>
              <a:buChar char="o"/>
            </a:pPr>
            <a:r>
              <a:rPr lang="en-US" sz="2000" dirty="0">
                <a:solidFill>
                  <a:schemeClr val="tx1">
                    <a:lumMod val="75000"/>
                    <a:lumOff val="25000"/>
                  </a:schemeClr>
                </a:solidFill>
                <a:ea typeface="Helvetica Neue" charset="0"/>
                <a:cs typeface="Helvetica Neue" charset="0"/>
              </a:rPr>
              <a:t>P</a:t>
            </a:r>
            <a:r>
              <a:rPr lang="en-US" sz="2000" dirty="0">
                <a:solidFill>
                  <a:schemeClr val="tx1">
                    <a:lumMod val="75000"/>
                    <a:lumOff val="25000"/>
                  </a:schemeClr>
                </a:solidFill>
                <a:latin typeface="+mn-lt"/>
                <a:ea typeface="Helvetica Neue" charset="0"/>
                <a:cs typeface="Helvetica Neue" charset="0"/>
              </a:rPr>
              <a:t>erceived injunctive norms (perception of acceptability by important others)</a:t>
            </a:r>
          </a:p>
          <a:p>
            <a:pPr lvl="1">
              <a:spcBef>
                <a:spcPts val="0"/>
              </a:spcBef>
              <a:buFont typeface="Courier New" panose="02070309020205020404" pitchFamily="49" charset="0"/>
              <a:buChar char="o"/>
            </a:pPr>
            <a:r>
              <a:rPr lang="en-US" sz="2000" dirty="0">
                <a:solidFill>
                  <a:schemeClr val="tx1">
                    <a:lumMod val="75000"/>
                    <a:lumOff val="25000"/>
                  </a:schemeClr>
                </a:solidFill>
                <a:ea typeface="Helvetica Neue" charset="0"/>
                <a:cs typeface="Helvetica Neue" charset="0"/>
              </a:rPr>
              <a:t>P</a:t>
            </a:r>
            <a:r>
              <a:rPr lang="en-US" sz="2000" dirty="0">
                <a:solidFill>
                  <a:schemeClr val="tx1">
                    <a:lumMod val="75000"/>
                    <a:lumOff val="25000"/>
                  </a:schemeClr>
                </a:solidFill>
                <a:latin typeface="+mn-lt"/>
                <a:ea typeface="Helvetica Neue" charset="0"/>
                <a:cs typeface="Helvetica Neue" charset="0"/>
              </a:rPr>
              <a:t>erceived descriptive norms (perception about prevalence of distracted driving by others)</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control (how easy/difficult to avoid) were all behaviors by parents</a:t>
            </a:r>
          </a:p>
          <a:p>
            <a:pPr>
              <a:spcBef>
                <a:spcPts val="1200"/>
              </a:spcBef>
            </a:pPr>
            <a:r>
              <a:rPr lang="en-US" sz="2800" dirty="0">
                <a:solidFill>
                  <a:schemeClr val="tx1">
                    <a:lumMod val="75000"/>
                    <a:lumOff val="25000"/>
                  </a:schemeClr>
                </a:solidFill>
                <a:latin typeface="+mn-lt"/>
                <a:ea typeface="Helvetica Neue" charset="0"/>
                <a:cs typeface="Helvetica Neue" charset="0"/>
              </a:rPr>
              <a:t>Many parents indicated they had family rules about not having hand-held cell phone conversations or texting while driving</a:t>
            </a:r>
          </a:p>
          <a:p>
            <a:pPr lvl="1">
              <a:spcBef>
                <a:spcPts val="0"/>
              </a:spcBef>
            </a:pPr>
            <a:r>
              <a:rPr lang="en-US" sz="2000" dirty="0">
                <a:solidFill>
                  <a:schemeClr val="tx1">
                    <a:lumMod val="75000"/>
                    <a:lumOff val="25000"/>
                  </a:schemeClr>
                </a:solidFill>
                <a:ea typeface="Helvetica Neue" charset="0"/>
                <a:cs typeface="Helvetica Neue" charset="0"/>
              </a:rPr>
              <a:t>However, </a:t>
            </a:r>
            <a:r>
              <a:rPr lang="en-US" sz="2000" dirty="0">
                <a:solidFill>
                  <a:schemeClr val="tx1">
                    <a:lumMod val="75000"/>
                    <a:lumOff val="25000"/>
                  </a:schemeClr>
                </a:solidFill>
                <a:latin typeface="+mn-lt"/>
                <a:ea typeface="Helvetica Neue" charset="0"/>
                <a:cs typeface="Helvetica Neue" charset="0"/>
              </a:rPr>
              <a:t>far fewer parents indicated they had rules about not having hands-free cell phone conversations, not adjusting vehicle equipment, or not reaching for objects while driving.</a:t>
            </a:r>
          </a:p>
          <a:p>
            <a:pPr>
              <a:spcBef>
                <a:spcPts val="1200"/>
              </a:spcBef>
            </a:pPr>
            <a:r>
              <a:rPr lang="en-US" dirty="0">
                <a:solidFill>
                  <a:schemeClr val="tx1">
                    <a:lumMod val="75000"/>
                    <a:lumOff val="25000"/>
                  </a:schemeClr>
                </a:solidFill>
                <a:latin typeface="+mn-lt"/>
                <a:ea typeface="Helvetica Neue" charset="0"/>
                <a:cs typeface="Helvetica Neue" charset="0"/>
              </a:rPr>
              <a:t>Predictors of parenting behaviors to reduce distracted driving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Behavioral beliefs (sense of importance about engaging in efforts to reduce distracted driving)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descriptive norms (perception of what most other parents are doing)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control (sense of comfort in engaging in conversations and establishing rules with their children)</a:t>
            </a:r>
            <a:endParaRPr lang="en-US" sz="2000" dirty="0"/>
          </a:p>
        </p:txBody>
      </p:sp>
    </p:spTree>
    <p:extLst>
      <p:ext uri="{BB962C8B-B14F-4D97-AF65-F5344CB8AC3E}">
        <p14:creationId xmlns:p14="http://schemas.microsoft.com/office/powerpoint/2010/main" val="315952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4C20-27E2-4548-A4E9-539A76F0465B}"/>
              </a:ext>
            </a:extLst>
          </p:cNvPr>
          <p:cNvSpPr>
            <a:spLocks noGrp="1"/>
          </p:cNvSpPr>
          <p:nvPr>
            <p:ph type="title"/>
          </p:nvPr>
        </p:nvSpPr>
        <p:spPr/>
        <p:txBody>
          <a:bodyPr/>
          <a:lstStyle/>
          <a:p>
            <a:r>
              <a:rPr lang="en-US" dirty="0"/>
              <a:t>Findings - Supervisors</a:t>
            </a:r>
          </a:p>
        </p:txBody>
      </p:sp>
      <p:sp>
        <p:nvSpPr>
          <p:cNvPr id="3" name="Content Placeholder 2">
            <a:extLst>
              <a:ext uri="{FF2B5EF4-FFF2-40B4-BE49-F238E27FC236}">
                <a16:creationId xmlns:a16="http://schemas.microsoft.com/office/drawing/2014/main" id="{27A3908A-E1F2-4C09-B48F-2A12C2AC727A}"/>
              </a:ext>
            </a:extLst>
          </p:cNvPr>
          <p:cNvSpPr>
            <a:spLocks noGrp="1"/>
          </p:cNvSpPr>
          <p:nvPr>
            <p:ph idx="1"/>
          </p:nvPr>
        </p:nvSpPr>
        <p:spPr>
          <a:xfrm>
            <a:off x="838199" y="1416106"/>
            <a:ext cx="10927619" cy="4760857"/>
          </a:xfrm>
        </p:spPr>
        <p:txBody>
          <a:bodyPr>
            <a:noAutofit/>
          </a:bodyPr>
          <a:lstStyle/>
          <a:p>
            <a:pPr>
              <a:spcBef>
                <a:spcPts val="0"/>
              </a:spcBef>
            </a:pPr>
            <a:r>
              <a:rPr lang="en-US" dirty="0">
                <a:solidFill>
                  <a:schemeClr val="tx1">
                    <a:lumMod val="75000"/>
                    <a:lumOff val="25000"/>
                  </a:schemeClr>
                </a:solidFill>
                <a:latin typeface="+mn-lt"/>
                <a:ea typeface="Helvetica Neue" charset="0"/>
                <a:cs typeface="Helvetica Neue" charset="0"/>
              </a:rPr>
              <a:t>Predictors of distracted driving </a:t>
            </a:r>
            <a:r>
              <a:rPr lang="en-US" dirty="0">
                <a:solidFill>
                  <a:schemeClr val="tx1">
                    <a:lumMod val="75000"/>
                    <a:lumOff val="25000"/>
                  </a:schemeClr>
                </a:solidFill>
                <a:ea typeface="Helvetica Neue" charset="0"/>
                <a:cs typeface="Helvetica Neue" charset="0"/>
              </a:rPr>
              <a:t>among supervisors </a:t>
            </a:r>
            <a:r>
              <a:rPr lang="en-US" dirty="0">
                <a:solidFill>
                  <a:schemeClr val="tx1">
                    <a:lumMod val="75000"/>
                    <a:lumOff val="25000"/>
                  </a:schemeClr>
                </a:solidFill>
                <a:latin typeface="+mn-lt"/>
                <a:ea typeface="Helvetica Neue" charset="0"/>
                <a:cs typeface="Helvetica Neue" charset="0"/>
              </a:rPr>
              <a:t>were similar to parents</a:t>
            </a:r>
          </a:p>
          <a:p>
            <a:pPr>
              <a:spcBef>
                <a:spcPts val="1200"/>
              </a:spcBef>
            </a:pPr>
            <a:r>
              <a:rPr lang="en-US" dirty="0">
                <a:solidFill>
                  <a:schemeClr val="tx1">
                    <a:lumMod val="75000"/>
                    <a:lumOff val="25000"/>
                  </a:schemeClr>
                </a:solidFill>
                <a:ea typeface="Helvetica Neue" charset="0"/>
                <a:cs typeface="Helvetica Neue" charset="0"/>
              </a:rPr>
              <a:t>Many reported engaging in distracting behaviors like having cell phone conversations, adjusting vehicle devices, or reaching for an object while driving. </a:t>
            </a:r>
          </a:p>
          <a:p>
            <a:pPr lvl="1">
              <a:spcBef>
                <a:spcPts val="0"/>
              </a:spcBef>
            </a:pPr>
            <a:r>
              <a:rPr lang="en-US" dirty="0">
                <a:solidFill>
                  <a:schemeClr val="tx1">
                    <a:lumMod val="75000"/>
                    <a:lumOff val="25000"/>
                  </a:schemeClr>
                </a:solidFill>
                <a:ea typeface="Helvetica Neue" charset="0"/>
                <a:cs typeface="Helvetica Neue" charset="0"/>
              </a:rPr>
              <a:t>These risky behaviors (and beliefs supportive of distracted driving) were significantly more prevalent among those required to have a commercial driver’s license (CDL). </a:t>
            </a:r>
            <a:endParaRPr lang="en-US" sz="2000" dirty="0"/>
          </a:p>
          <a:p>
            <a:pPr>
              <a:spcBef>
                <a:spcPts val="1200"/>
              </a:spcBef>
            </a:pPr>
            <a:r>
              <a:rPr lang="en-US" sz="2800" dirty="0">
                <a:solidFill>
                  <a:schemeClr val="tx1">
                    <a:lumMod val="75000"/>
                    <a:lumOff val="25000"/>
                  </a:schemeClr>
                </a:solidFill>
                <a:latin typeface="+mn-lt"/>
                <a:ea typeface="Helvetica Neue" charset="0"/>
                <a:cs typeface="Helvetica Neue" charset="0"/>
              </a:rPr>
              <a:t>Many indicated they had a workplace policy or rule prohibiting cell phone use (conversations or texting) </a:t>
            </a:r>
          </a:p>
          <a:p>
            <a:pPr lvl="1">
              <a:spcBef>
                <a:spcPts val="0"/>
              </a:spcBef>
            </a:pPr>
            <a:r>
              <a:rPr lang="en-US" dirty="0">
                <a:solidFill>
                  <a:schemeClr val="tx1">
                    <a:lumMod val="75000"/>
                    <a:lumOff val="25000"/>
                  </a:schemeClr>
                </a:solidFill>
                <a:ea typeface="Helvetica Neue" charset="0"/>
                <a:cs typeface="Helvetica Neue" charset="0"/>
              </a:rPr>
              <a:t>F</a:t>
            </a:r>
            <a:r>
              <a:rPr lang="en-US" dirty="0">
                <a:solidFill>
                  <a:schemeClr val="tx1">
                    <a:lumMod val="75000"/>
                    <a:lumOff val="25000"/>
                  </a:schemeClr>
                </a:solidFill>
                <a:latin typeface="+mn-lt"/>
                <a:ea typeface="Helvetica Neue" charset="0"/>
                <a:cs typeface="Helvetica Neue" charset="0"/>
              </a:rPr>
              <a:t>ewer indicated they had policies about not adjusting vehicle equipment or reaching for an object </a:t>
            </a:r>
          </a:p>
        </p:txBody>
      </p:sp>
    </p:spTree>
    <p:extLst>
      <p:ext uri="{BB962C8B-B14F-4D97-AF65-F5344CB8AC3E}">
        <p14:creationId xmlns:p14="http://schemas.microsoft.com/office/powerpoint/2010/main" val="104038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C581B-84FA-4D60-9C80-78ED3DF84F7A}"/>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264CCA79-2CD9-4B7A-A1CF-82D40A515B5B}"/>
              </a:ext>
            </a:extLst>
          </p:cNvPr>
          <p:cNvSpPr>
            <a:spLocks noGrp="1"/>
          </p:cNvSpPr>
          <p:nvPr>
            <p:ph idx="1"/>
          </p:nvPr>
        </p:nvSpPr>
        <p:spPr>
          <a:xfrm>
            <a:off x="838200" y="1505120"/>
            <a:ext cx="11113736" cy="4671844"/>
          </a:xfrm>
        </p:spPr>
        <p:txBody>
          <a:bodyPr>
            <a:normAutofit/>
          </a:bodyPr>
          <a:lstStyle/>
          <a:p>
            <a:pPr marL="0" marR="0" indent="0">
              <a:spcBef>
                <a:spcPts val="0"/>
              </a:spcBef>
              <a:spcAft>
                <a:spcPts val="1800"/>
              </a:spcAft>
              <a:buNone/>
            </a:pPr>
            <a:r>
              <a:rPr lang="en-US" sz="2800" b="1" dirty="0">
                <a:effectLst/>
                <a:latin typeface="Arial" panose="020B0604020202020204" pitchFamily="34" charset="0"/>
                <a:ea typeface="Calibri" panose="020F0502020204030204" pitchFamily="34" charset="0"/>
                <a:cs typeface="Arial" panose="020B0604020202020204" pitchFamily="34" charset="0"/>
              </a:rPr>
              <a:t>Parents provide an opportunity to reduce distracted driving and promote engaged driving by their teens</a:t>
            </a:r>
          </a:p>
          <a:p>
            <a:pPr marL="0" indent="0">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The parents surveyed thought it was important </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have conversations with their teens about distracted driving</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establish clear expectations about what is acceptable and not acceptable while driving</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check in with this child about whether they are using a cell phone or not while driving </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encourage this child when they make good choices about not driving distracted</a:t>
            </a:r>
          </a:p>
          <a:p>
            <a:pPr marL="457200" lvl="1" indent="0">
              <a:spcBef>
                <a:spcPts val="0"/>
              </a:spcBef>
              <a:spcAft>
                <a:spcPts val="60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marL="0" lvl="1" indent="0">
              <a:spcBef>
                <a:spcPts val="0"/>
              </a:spcBef>
              <a:spcAft>
                <a:spcPts val="600"/>
              </a:spcAft>
              <a:buNone/>
            </a:pPr>
            <a:r>
              <a:rPr lang="en-US" dirty="0">
                <a:effectLst/>
                <a:latin typeface="Arial" panose="020B0604020202020204" pitchFamily="34" charset="0"/>
                <a:ea typeface="Calibri" panose="020F0502020204030204" pitchFamily="34" charset="0"/>
                <a:cs typeface="Arial" panose="020B0604020202020204" pitchFamily="34" charset="0"/>
              </a:rPr>
              <a:t>And, the survey revealed parents need guidance to have these conversations.</a:t>
            </a:r>
          </a:p>
        </p:txBody>
      </p:sp>
    </p:spTree>
    <p:extLst>
      <p:ext uri="{BB962C8B-B14F-4D97-AF65-F5344CB8AC3E}">
        <p14:creationId xmlns:p14="http://schemas.microsoft.com/office/powerpoint/2010/main" val="260653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C581B-84FA-4D60-9C80-78ED3DF84F7A}"/>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264CCA79-2CD9-4B7A-A1CF-82D40A515B5B}"/>
              </a:ext>
            </a:extLst>
          </p:cNvPr>
          <p:cNvSpPr>
            <a:spLocks noGrp="1"/>
          </p:cNvSpPr>
          <p:nvPr>
            <p:ph idx="1"/>
          </p:nvPr>
        </p:nvSpPr>
        <p:spPr>
          <a:xfrm>
            <a:off x="838200" y="1505120"/>
            <a:ext cx="11113736" cy="4671844"/>
          </a:xfrm>
        </p:spPr>
        <p:txBody>
          <a:bodyPr>
            <a:normAutofit/>
          </a:bodyPr>
          <a:lstStyle/>
          <a:p>
            <a:pPr marL="0" marR="0" indent="0">
              <a:spcBef>
                <a:spcPts val="0"/>
              </a:spcBef>
              <a:spcAft>
                <a:spcPts val="1800"/>
              </a:spcAft>
              <a:buNone/>
            </a:pPr>
            <a:r>
              <a:rPr lang="en-US" sz="2800" b="1" dirty="0">
                <a:effectLst/>
                <a:latin typeface="Arial" panose="020B0604020202020204" pitchFamily="34" charset="0"/>
                <a:ea typeface="Calibri" panose="020F0502020204030204" pitchFamily="34" charset="0"/>
                <a:cs typeface="Arial" panose="020B0604020202020204" pitchFamily="34" charset="0"/>
              </a:rPr>
              <a:t>Workplaces provide an opportunity to reduce distracted driving and promote engaged driving employees who drive for work</a:t>
            </a:r>
          </a:p>
          <a:p>
            <a:pPr marL="0" indent="0">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The supervisors surveyed thought it was important </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have conversations with those they supervise about distracted driving</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clarify policies and expectations about what is acceptable and not acceptable while driving</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check in with those they supervise to see if they are following the policies</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encourage employees when they make good choices about not driving distracted</a:t>
            </a:r>
          </a:p>
          <a:p>
            <a:pPr marL="457200" lvl="1" indent="0">
              <a:spcBef>
                <a:spcPts val="0"/>
              </a:spcBef>
              <a:spcAft>
                <a:spcPts val="60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marL="0" lvl="1" indent="0" algn="ctr">
              <a:spcBef>
                <a:spcPts val="0"/>
              </a:spcBef>
              <a:spcAft>
                <a:spcPts val="600"/>
              </a:spcAft>
              <a:buNone/>
            </a:pPr>
            <a:r>
              <a:rPr lang="en-US" dirty="0">
                <a:effectLst/>
                <a:latin typeface="Arial" panose="020B0604020202020204" pitchFamily="34" charset="0"/>
                <a:ea typeface="Calibri" panose="020F0502020204030204" pitchFamily="34" charset="0"/>
                <a:cs typeface="Arial" panose="020B0604020202020204" pitchFamily="34" charset="0"/>
              </a:rPr>
              <a:t>And, supervisors need guidance to have these conversations.</a:t>
            </a:r>
          </a:p>
        </p:txBody>
      </p:sp>
    </p:spTree>
    <p:extLst>
      <p:ext uri="{BB962C8B-B14F-4D97-AF65-F5344CB8AC3E}">
        <p14:creationId xmlns:p14="http://schemas.microsoft.com/office/powerpoint/2010/main" val="1616954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F21C061F67F5469374A2D3A1DCDF88" ma:contentTypeVersion="13" ma:contentTypeDescription="Create a new document." ma:contentTypeScope="" ma:versionID="116e076cd9280811d87965144ab3a676">
  <xsd:schema xmlns:xsd="http://www.w3.org/2001/XMLSchema" xmlns:xs="http://www.w3.org/2001/XMLSchema" xmlns:p="http://schemas.microsoft.com/office/2006/metadata/properties" xmlns:ns2="19ea69d7-3459-4338-9250-e70497c5b305" xmlns:ns3="2ea32ca5-9b9c-47d8-9fed-94906a28075b" targetNamespace="http://schemas.microsoft.com/office/2006/metadata/properties" ma:root="true" ma:fieldsID="f45d1bb74710637f482e46a68b664ca3" ns2:_="" ns3:_="">
    <xsd:import namespace="19ea69d7-3459-4338-9250-e70497c5b305"/>
    <xsd:import namespace="2ea32ca5-9b9c-47d8-9fed-94906a28075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hud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ea69d7-3459-4338-9250-e70497c5b3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hudr" ma:index="19" nillable="true" ma:displayName="Text" ma:internalName="hudr">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a32ca5-9b9c-47d8-9fed-94906a28075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hudr xmlns="19ea69d7-3459-4338-9250-e70497c5b30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2BD44E-B698-4D7B-A771-A6B1F0B990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69d7-3459-4338-9250-e70497c5b305"/>
    <ds:schemaRef ds:uri="2ea32ca5-9b9c-47d8-9fed-94906a2807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CE22DA-0B51-489E-A5C9-F9B08C6447E2}">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2ea32ca5-9b9c-47d8-9fed-94906a28075b"/>
    <ds:schemaRef ds:uri="19ea69d7-3459-4338-9250-e70497c5b305"/>
    <ds:schemaRef ds:uri="http://www.w3.org/XML/1998/namespace"/>
  </ds:schemaRefs>
</ds:datastoreItem>
</file>

<file path=customXml/itemProps3.xml><?xml version="1.0" encoding="utf-8"?>
<ds:datastoreItem xmlns:ds="http://schemas.openxmlformats.org/officeDocument/2006/customXml" ds:itemID="{4953FDE2-833F-4732-A4F9-369B7AB57A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2745</TotalTime>
  <Words>1238</Words>
  <Application>Microsoft Office PowerPoint</Application>
  <PresentationFormat>Widescreen</PresentationFormat>
  <Paragraphs>109</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Courier New</vt:lpstr>
      <vt:lpstr>Helvetica 55 Roman</vt:lpstr>
      <vt:lpstr>Helvetica Neue</vt:lpstr>
      <vt:lpstr>Office Theme</vt:lpstr>
      <vt:lpstr>Guidance to Promote  Family Rules and Workplace Policies to Reduce Cell Phone Use While Driving and Promote Engaged Driving</vt:lpstr>
      <vt:lpstr>Objectives</vt:lpstr>
      <vt:lpstr>Distracted vs. Engaged Driving</vt:lpstr>
      <vt:lpstr>Methods</vt:lpstr>
      <vt:lpstr>Methods (continued)</vt:lpstr>
      <vt:lpstr>Findings - Parents</vt:lpstr>
      <vt:lpstr>Findings - Supervisors</vt:lpstr>
      <vt:lpstr>Key Take-Aways</vt:lpstr>
      <vt:lpstr>Key Take-Aways</vt:lpstr>
      <vt:lpstr>Resources</vt:lpstr>
      <vt:lpstr>Research Sponsor</vt:lpstr>
      <vt:lpstr>Disclaimers, Printing, Alternative Format</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Engaged Driving Slides</dc:title>
  <dc:creator>Center for Health and Safety Culture</dc:creator>
  <cp:lastModifiedBy>Sillick, Susan</cp:lastModifiedBy>
  <cp:revision>156</cp:revision>
  <cp:lastPrinted>2018-04-18T02:35:38Z</cp:lastPrinted>
  <dcterms:created xsi:type="dcterms:W3CDTF">2018-04-17T19:44:15Z</dcterms:created>
  <dcterms:modified xsi:type="dcterms:W3CDTF">2021-08-30T20:31:04Z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0x01010037F21C061F67F5469374A2D3A1DCDF88</vt:lpwstr>
  </property>
  <property fmtid="{D5CDD505-2E9C-101B-9397-08002B2CF9AE}" pid="3" name="Order">
    <vt:r8>3345600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ies>
</file>