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4"/>
  </p:notesMasterIdLst>
  <p:sldIdLst>
    <p:sldId id="256" r:id="rId5"/>
    <p:sldId id="257" r:id="rId6"/>
    <p:sldId id="263" r:id="rId7"/>
    <p:sldId id="260" r:id="rId8"/>
    <p:sldId id="261" r:id="rId9"/>
    <p:sldId id="264" r:id="rId10"/>
    <p:sldId id="265" r:id="rId11"/>
    <p:sldId id="282" r:id="rId12"/>
    <p:sldId id="266" r:id="rId13"/>
    <p:sldId id="259" r:id="rId14"/>
    <p:sldId id="262" r:id="rId15"/>
    <p:sldId id="267" r:id="rId16"/>
    <p:sldId id="283" r:id="rId17"/>
    <p:sldId id="274" r:id="rId18"/>
    <p:sldId id="284" r:id="rId19"/>
    <p:sldId id="285" r:id="rId20"/>
    <p:sldId id="281" r:id="rId21"/>
    <p:sldId id="270" r:id="rId22"/>
    <p:sldId id="289" r:id="rId23"/>
    <p:sldId id="273" r:id="rId24"/>
    <p:sldId id="275" r:id="rId25"/>
    <p:sldId id="271" r:id="rId26"/>
    <p:sldId id="290" r:id="rId27"/>
    <p:sldId id="276" r:id="rId28"/>
    <p:sldId id="277" r:id="rId29"/>
    <p:sldId id="278" r:id="rId30"/>
    <p:sldId id="291" r:id="rId31"/>
    <p:sldId id="287" r:id="rId32"/>
    <p:sldId id="288"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F0DE"/>
    <a:srgbClr val="E35525"/>
    <a:srgbClr val="6E989C"/>
    <a:srgbClr val="00558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E96AE8-8CE8-1C29-CCBD-2274464AB000}" v="78" dt="2023-11-14T18:30:27.166"/>
    <p1510:client id="{B4248115-FCCB-B70F-72A7-889F766A6263}" v="52" dt="2023-11-09T20:14:59.3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3"/>
    <p:restoredTop sz="94694"/>
  </p:normalViewPr>
  <p:slideViewPr>
    <p:cSldViewPr snapToGrid="0">
      <p:cViewPr varScale="1">
        <p:scale>
          <a:sx n="101" d="100"/>
          <a:sy n="101" d="100"/>
        </p:scale>
        <p:origin x="16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nley, Kari" userId="S::b61h595@msu.montana.edu::a90cabfb-7b9e-4c3d-840c-b274aa191f27" providerId="AD" clId="Web-{3CE96AE8-8CE8-1C29-CCBD-2274464AB000}"/>
    <pc:docChg chg="modSld">
      <pc:chgData name="Finley, Kari" userId="S::b61h595@msu.montana.edu::a90cabfb-7b9e-4c3d-840c-b274aa191f27" providerId="AD" clId="Web-{3CE96AE8-8CE8-1C29-CCBD-2274464AB000}" dt="2023-11-14T18:30:27.166" v="65" actId="1076"/>
      <pc:docMkLst>
        <pc:docMk/>
      </pc:docMkLst>
      <pc:sldChg chg="modSp">
        <pc:chgData name="Finley, Kari" userId="S::b61h595@msu.montana.edu::a90cabfb-7b9e-4c3d-840c-b274aa191f27" providerId="AD" clId="Web-{3CE96AE8-8CE8-1C29-CCBD-2274464AB000}" dt="2023-11-14T18:30:27.166" v="65" actId="1076"/>
        <pc:sldMkLst>
          <pc:docMk/>
          <pc:sldMk cId="2130245127" sldId="270"/>
        </pc:sldMkLst>
        <pc:spChg chg="mod">
          <ac:chgData name="Finley, Kari" userId="S::b61h595@msu.montana.edu::a90cabfb-7b9e-4c3d-840c-b274aa191f27" providerId="AD" clId="Web-{3CE96AE8-8CE8-1C29-CCBD-2274464AB000}" dt="2023-11-14T18:29:37.540" v="51" actId="14100"/>
          <ac:spMkLst>
            <pc:docMk/>
            <pc:sldMk cId="2130245127" sldId="270"/>
            <ac:spMk id="7" creationId="{AC3A4AB4-D67A-1859-5773-23849BBA2C14}"/>
          </ac:spMkLst>
        </pc:spChg>
        <pc:spChg chg="mod">
          <ac:chgData name="Finley, Kari" userId="S::b61h595@msu.montana.edu::a90cabfb-7b9e-4c3d-840c-b274aa191f27" providerId="AD" clId="Web-{3CE96AE8-8CE8-1C29-CCBD-2274464AB000}" dt="2023-11-14T18:30:19.478" v="63" actId="14100"/>
          <ac:spMkLst>
            <pc:docMk/>
            <pc:sldMk cId="2130245127" sldId="270"/>
            <ac:spMk id="8" creationId="{578D3749-DD89-DB55-7BA3-21956BAABDC6}"/>
          </ac:spMkLst>
        </pc:spChg>
        <pc:spChg chg="mod">
          <ac:chgData name="Finley, Kari" userId="S::b61h595@msu.montana.edu::a90cabfb-7b9e-4c3d-840c-b274aa191f27" providerId="AD" clId="Web-{3CE96AE8-8CE8-1C29-CCBD-2274464AB000}" dt="2023-11-14T18:29:40.712" v="52" actId="14100"/>
          <ac:spMkLst>
            <pc:docMk/>
            <pc:sldMk cId="2130245127" sldId="270"/>
            <ac:spMk id="9" creationId="{9CB35472-70CA-8A71-C7DF-72F2A42FB8B2}"/>
          </ac:spMkLst>
        </pc:spChg>
        <pc:spChg chg="mod">
          <ac:chgData name="Finley, Kari" userId="S::b61h595@msu.montana.edu::a90cabfb-7b9e-4c3d-840c-b274aa191f27" providerId="AD" clId="Web-{3CE96AE8-8CE8-1C29-CCBD-2274464AB000}" dt="2023-11-14T18:29:45.931" v="53" actId="1076"/>
          <ac:spMkLst>
            <pc:docMk/>
            <pc:sldMk cId="2130245127" sldId="270"/>
            <ac:spMk id="11" creationId="{3CA6D7D2-5101-E72E-0D73-DB1F2259089C}"/>
          </ac:spMkLst>
        </pc:spChg>
        <pc:spChg chg="mod">
          <ac:chgData name="Finley, Kari" userId="S::b61h595@msu.montana.edu::a90cabfb-7b9e-4c3d-840c-b274aa191f27" providerId="AD" clId="Web-{3CE96AE8-8CE8-1C29-CCBD-2274464AB000}" dt="2023-11-14T18:30:23.838" v="64" actId="14100"/>
          <ac:spMkLst>
            <pc:docMk/>
            <pc:sldMk cId="2130245127" sldId="270"/>
            <ac:spMk id="12" creationId="{93A8A041-BC9B-4A66-A7F4-85C5E9C1E064}"/>
          </ac:spMkLst>
        </pc:spChg>
        <pc:spChg chg="mod">
          <ac:chgData name="Finley, Kari" userId="S::b61h595@msu.montana.edu::a90cabfb-7b9e-4c3d-840c-b274aa191f27" providerId="AD" clId="Web-{3CE96AE8-8CE8-1C29-CCBD-2274464AB000}" dt="2023-11-14T18:30:27.166" v="65" actId="1076"/>
          <ac:spMkLst>
            <pc:docMk/>
            <pc:sldMk cId="2130245127" sldId="270"/>
            <ac:spMk id="21" creationId="{77F6383A-1DAE-9CBE-4166-41E89DF22AFB}"/>
          </ac:spMkLst>
        </pc:spChg>
        <pc:spChg chg="mod">
          <ac:chgData name="Finley, Kari" userId="S::b61h595@msu.montana.edu::a90cabfb-7b9e-4c3d-840c-b274aa191f27" providerId="AD" clId="Web-{3CE96AE8-8CE8-1C29-CCBD-2274464AB000}" dt="2023-11-14T18:30:15.744" v="62" actId="14100"/>
          <ac:spMkLst>
            <pc:docMk/>
            <pc:sldMk cId="2130245127" sldId="270"/>
            <ac:spMk id="22" creationId="{A26ED8AB-FF8D-F4E2-0EA8-5CFD38753819}"/>
          </ac:spMkLst>
        </pc:spChg>
        <pc:picChg chg="mod">
          <ac:chgData name="Finley, Kari" userId="S::b61h595@msu.montana.edu::a90cabfb-7b9e-4c3d-840c-b274aa191f27" providerId="AD" clId="Web-{3CE96AE8-8CE8-1C29-CCBD-2274464AB000}" dt="2023-11-14T18:30:04.087" v="59" actId="1076"/>
          <ac:picMkLst>
            <pc:docMk/>
            <pc:sldMk cId="2130245127" sldId="270"/>
            <ac:picMk id="6" creationId="{F3A6A347-2E6D-0569-738C-CDB91446D1E3}"/>
          </ac:picMkLst>
        </pc:picChg>
        <pc:picChg chg="mod">
          <ac:chgData name="Finley, Kari" userId="S::b61h595@msu.montana.edu::a90cabfb-7b9e-4c3d-840c-b274aa191f27" providerId="AD" clId="Web-{3CE96AE8-8CE8-1C29-CCBD-2274464AB000}" dt="2023-11-14T18:29:57.837" v="56" actId="1076"/>
          <ac:picMkLst>
            <pc:docMk/>
            <pc:sldMk cId="2130245127" sldId="270"/>
            <ac:picMk id="18" creationId="{BFE32552-D18E-B2D0-447E-94B9E536507A}"/>
          </ac:picMkLst>
        </pc:picChg>
        <pc:picChg chg="mod">
          <ac:chgData name="Finley, Kari" userId="S::b61h595@msu.montana.edu::a90cabfb-7b9e-4c3d-840c-b274aa191f27" providerId="AD" clId="Web-{3CE96AE8-8CE8-1C29-CCBD-2274464AB000}" dt="2023-11-14T18:30:00.244" v="57" actId="1076"/>
          <ac:picMkLst>
            <pc:docMk/>
            <pc:sldMk cId="2130245127" sldId="270"/>
            <ac:picMk id="19" creationId="{DFE876F0-9B4D-D2ED-8653-10E1D269F78D}"/>
          </ac:picMkLst>
        </pc:picChg>
        <pc:picChg chg="mod">
          <ac:chgData name="Finley, Kari" userId="S::b61h595@msu.montana.edu::a90cabfb-7b9e-4c3d-840c-b274aa191f27" providerId="AD" clId="Web-{3CE96AE8-8CE8-1C29-CCBD-2274464AB000}" dt="2023-11-14T18:30:02.166" v="58" actId="1076"/>
          <ac:picMkLst>
            <pc:docMk/>
            <pc:sldMk cId="2130245127" sldId="270"/>
            <ac:picMk id="20" creationId="{6FCE18E7-4501-2F27-2711-C7D87B41D0B3}"/>
          </ac:picMkLst>
        </pc:picChg>
        <pc:cxnChg chg="mod">
          <ac:chgData name="Finley, Kari" userId="S::b61h595@msu.montana.edu::a90cabfb-7b9e-4c3d-840c-b274aa191f27" providerId="AD" clId="Web-{3CE96AE8-8CE8-1C29-CCBD-2274464AB000}" dt="2023-11-14T18:29:53.900" v="55" actId="14100"/>
          <ac:cxnSpMkLst>
            <pc:docMk/>
            <pc:sldMk cId="2130245127" sldId="270"/>
            <ac:cxnSpMk id="10" creationId="{1B8144EF-C074-EF46-C69F-08C5CF705BF8}"/>
          </ac:cxnSpMkLst>
        </pc:cxnChg>
      </pc:sldChg>
      <pc:sldChg chg="modSp">
        <pc:chgData name="Finley, Kari" userId="S::b61h595@msu.montana.edu::a90cabfb-7b9e-4c3d-840c-b274aa191f27" providerId="AD" clId="Web-{3CE96AE8-8CE8-1C29-CCBD-2274464AB000}" dt="2023-11-14T18:29:24.149" v="50" actId="1076"/>
        <pc:sldMkLst>
          <pc:docMk/>
          <pc:sldMk cId="2778786193" sldId="281"/>
        </pc:sldMkLst>
        <pc:spChg chg="mod">
          <ac:chgData name="Finley, Kari" userId="S::b61h595@msu.montana.edu::a90cabfb-7b9e-4c3d-840c-b274aa191f27" providerId="AD" clId="Web-{3CE96AE8-8CE8-1C29-CCBD-2274464AB000}" dt="2023-11-14T18:28:52.726" v="43" actId="14100"/>
          <ac:spMkLst>
            <pc:docMk/>
            <pc:sldMk cId="2778786193" sldId="281"/>
            <ac:spMk id="13" creationId="{C5702B06-B5ED-4C88-D6A0-C448479C1469}"/>
          </ac:spMkLst>
        </pc:spChg>
        <pc:spChg chg="mod">
          <ac:chgData name="Finley, Kari" userId="S::b61h595@msu.montana.edu::a90cabfb-7b9e-4c3d-840c-b274aa191f27" providerId="AD" clId="Web-{3CE96AE8-8CE8-1C29-CCBD-2274464AB000}" dt="2023-11-14T18:29:24.149" v="50" actId="1076"/>
          <ac:spMkLst>
            <pc:docMk/>
            <pc:sldMk cId="2778786193" sldId="281"/>
            <ac:spMk id="14" creationId="{809B95A4-E74A-3657-3EE1-F0E9902D7281}"/>
          </ac:spMkLst>
        </pc:spChg>
        <pc:picChg chg="mod">
          <ac:chgData name="Finley, Kari" userId="S::b61h595@msu.montana.edu::a90cabfb-7b9e-4c3d-840c-b274aa191f27" providerId="AD" clId="Web-{3CE96AE8-8CE8-1C29-CCBD-2274464AB000}" dt="2023-11-14T18:29:02.039" v="45" actId="1076"/>
          <ac:picMkLst>
            <pc:docMk/>
            <pc:sldMk cId="2778786193" sldId="281"/>
            <ac:picMk id="16" creationId="{49FBB3BC-1958-2283-F5DF-49131CB2D2DD}"/>
          </ac:picMkLst>
        </pc:picChg>
      </pc:sldChg>
      <pc:sldChg chg="addSp delSp modSp">
        <pc:chgData name="Finley, Kari" userId="S::b61h595@msu.montana.edu::a90cabfb-7b9e-4c3d-840c-b274aa191f27" providerId="AD" clId="Web-{3CE96AE8-8CE8-1C29-CCBD-2274464AB000}" dt="2023-11-14T18:25:55.581" v="22" actId="1076"/>
        <pc:sldMkLst>
          <pc:docMk/>
          <pc:sldMk cId="1290296851" sldId="282"/>
        </pc:sldMkLst>
        <pc:spChg chg="mod">
          <ac:chgData name="Finley, Kari" userId="S::b61h595@msu.montana.edu::a90cabfb-7b9e-4c3d-840c-b274aa191f27" providerId="AD" clId="Web-{3CE96AE8-8CE8-1C29-CCBD-2274464AB000}" dt="2023-11-14T18:24:12.735" v="1" actId="20577"/>
          <ac:spMkLst>
            <pc:docMk/>
            <pc:sldMk cId="1290296851" sldId="282"/>
            <ac:spMk id="2" creationId="{7AA9C1C5-DA42-21D3-4140-9AB3376DE869}"/>
          </ac:spMkLst>
        </pc:spChg>
        <pc:spChg chg="mod">
          <ac:chgData name="Finley, Kari" userId="S::b61h595@msu.montana.edu::a90cabfb-7b9e-4c3d-840c-b274aa191f27" providerId="AD" clId="Web-{3CE96AE8-8CE8-1C29-CCBD-2274464AB000}" dt="2023-11-14T18:24:48.502" v="12" actId="1076"/>
          <ac:spMkLst>
            <pc:docMk/>
            <pc:sldMk cId="1290296851" sldId="282"/>
            <ac:spMk id="6" creationId="{49151392-3312-8707-7323-325C33F32158}"/>
          </ac:spMkLst>
        </pc:spChg>
        <pc:spChg chg="del mod">
          <ac:chgData name="Finley, Kari" userId="S::b61h595@msu.montana.edu::a90cabfb-7b9e-4c3d-840c-b274aa191f27" providerId="AD" clId="Web-{3CE96AE8-8CE8-1C29-CCBD-2274464AB000}" dt="2023-11-14T18:24:28.751" v="7"/>
          <ac:spMkLst>
            <pc:docMk/>
            <pc:sldMk cId="1290296851" sldId="282"/>
            <ac:spMk id="14" creationId="{809B95A4-E74A-3657-3EE1-F0E9902D7281}"/>
          </ac:spMkLst>
        </pc:spChg>
        <pc:picChg chg="add del mod">
          <ac:chgData name="Finley, Kari" userId="S::b61h595@msu.montana.edu::a90cabfb-7b9e-4c3d-840c-b274aa191f27" providerId="AD" clId="Web-{3CE96AE8-8CE8-1C29-CCBD-2274464AB000}" dt="2023-11-14T18:25:37.784" v="15"/>
          <ac:picMkLst>
            <pc:docMk/>
            <pc:sldMk cId="1290296851" sldId="282"/>
            <ac:picMk id="7" creationId="{365FFE63-CB06-9D5A-4DCB-A082567FE458}"/>
          </ac:picMkLst>
        </pc:picChg>
        <pc:picChg chg="add mod">
          <ac:chgData name="Finley, Kari" userId="S::b61h595@msu.montana.edu::a90cabfb-7b9e-4c3d-840c-b274aa191f27" providerId="AD" clId="Web-{3CE96AE8-8CE8-1C29-CCBD-2274464AB000}" dt="2023-11-14T18:25:55.581" v="22" actId="1076"/>
          <ac:picMkLst>
            <pc:docMk/>
            <pc:sldMk cId="1290296851" sldId="282"/>
            <ac:picMk id="8" creationId="{75BC62CD-5857-8FA3-A11C-87642B995B01}"/>
          </ac:picMkLst>
        </pc:picChg>
      </pc:sldChg>
      <pc:sldChg chg="modSp">
        <pc:chgData name="Finley, Kari" userId="S::b61h595@msu.montana.edu::a90cabfb-7b9e-4c3d-840c-b274aa191f27" providerId="AD" clId="Web-{3CE96AE8-8CE8-1C29-CCBD-2274464AB000}" dt="2023-11-14T18:27:01.255" v="25" actId="1076"/>
        <pc:sldMkLst>
          <pc:docMk/>
          <pc:sldMk cId="2488812751" sldId="283"/>
        </pc:sldMkLst>
        <pc:spChg chg="mod">
          <ac:chgData name="Finley, Kari" userId="S::b61h595@msu.montana.edu::a90cabfb-7b9e-4c3d-840c-b274aa191f27" providerId="AD" clId="Web-{3CE96AE8-8CE8-1C29-CCBD-2274464AB000}" dt="2023-11-14T18:27:01.255" v="25" actId="1076"/>
          <ac:spMkLst>
            <pc:docMk/>
            <pc:sldMk cId="2488812751" sldId="283"/>
            <ac:spMk id="7" creationId="{E1D915D7-DC01-038E-364E-6BA55A1D0863}"/>
          </ac:spMkLst>
        </pc:spChg>
      </pc:sldChg>
      <pc:sldChg chg="addSp delSp modSp">
        <pc:chgData name="Finley, Kari" userId="S::b61h595@msu.montana.edu::a90cabfb-7b9e-4c3d-840c-b274aa191f27" providerId="AD" clId="Web-{3CE96AE8-8CE8-1C29-CCBD-2274464AB000}" dt="2023-11-14T18:28:37.148" v="42" actId="1076"/>
        <pc:sldMkLst>
          <pc:docMk/>
          <pc:sldMk cId="4092162224" sldId="285"/>
        </pc:sldMkLst>
        <pc:spChg chg="mod">
          <ac:chgData name="Finley, Kari" userId="S::b61h595@msu.montana.edu::a90cabfb-7b9e-4c3d-840c-b274aa191f27" providerId="AD" clId="Web-{3CE96AE8-8CE8-1C29-CCBD-2274464AB000}" dt="2023-11-14T18:28:28.991" v="41" actId="1076"/>
          <ac:spMkLst>
            <pc:docMk/>
            <pc:sldMk cId="4092162224" sldId="285"/>
            <ac:spMk id="5" creationId="{43D8E3DB-6783-BD88-0F20-D5919CA8ABE9}"/>
          </ac:spMkLst>
        </pc:spChg>
        <pc:spChg chg="mod">
          <ac:chgData name="Finley, Kari" userId="S::b61h595@msu.montana.edu::a90cabfb-7b9e-4c3d-840c-b274aa191f27" providerId="AD" clId="Web-{3CE96AE8-8CE8-1C29-CCBD-2274464AB000}" dt="2023-11-14T18:28:23.851" v="39" actId="1076"/>
          <ac:spMkLst>
            <pc:docMk/>
            <pc:sldMk cId="4092162224" sldId="285"/>
            <ac:spMk id="6" creationId="{49151392-3312-8707-7323-325C33F32158}"/>
          </ac:spMkLst>
        </pc:spChg>
        <pc:spChg chg="del mod">
          <ac:chgData name="Finley, Kari" userId="S::b61h595@msu.montana.edu::a90cabfb-7b9e-4c3d-840c-b274aa191f27" providerId="AD" clId="Web-{3CE96AE8-8CE8-1C29-CCBD-2274464AB000}" dt="2023-11-14T18:28:01.069" v="30"/>
          <ac:spMkLst>
            <pc:docMk/>
            <pc:sldMk cId="4092162224" sldId="285"/>
            <ac:spMk id="14" creationId="{809B95A4-E74A-3657-3EE1-F0E9902D7281}"/>
          </ac:spMkLst>
        </pc:spChg>
        <pc:picChg chg="add mod">
          <ac:chgData name="Finley, Kari" userId="S::b61h595@msu.montana.edu::a90cabfb-7b9e-4c3d-840c-b274aa191f27" providerId="AD" clId="Web-{3CE96AE8-8CE8-1C29-CCBD-2274464AB000}" dt="2023-11-14T18:28:37.148" v="42" actId="1076"/>
          <ac:picMkLst>
            <pc:docMk/>
            <pc:sldMk cId="4092162224" sldId="285"/>
            <ac:picMk id="7" creationId="{9FB7A6E3-C3BA-FD38-2FFE-34FC926B65FC}"/>
          </ac:picMkLst>
        </pc:picChg>
      </pc:sldChg>
    </pc:docChg>
  </pc:docChgLst>
  <pc:docChgLst>
    <pc:chgData name="Finley, Kari" userId="S::b61h595@msu.montana.edu::a90cabfb-7b9e-4c3d-840c-b274aa191f27" providerId="AD" clId="Web-{B4248115-FCCB-B70F-72A7-889F766A6263}"/>
    <pc:docChg chg="modSld">
      <pc:chgData name="Finley, Kari" userId="S::b61h595@msu.montana.edu::a90cabfb-7b9e-4c3d-840c-b274aa191f27" providerId="AD" clId="Web-{B4248115-FCCB-B70F-72A7-889F766A6263}" dt="2023-11-09T20:14:55.312" v="46" actId="20577"/>
      <pc:docMkLst>
        <pc:docMk/>
      </pc:docMkLst>
      <pc:sldChg chg="modSp">
        <pc:chgData name="Finley, Kari" userId="S::b61h595@msu.montana.edu::a90cabfb-7b9e-4c3d-840c-b274aa191f27" providerId="AD" clId="Web-{B4248115-FCCB-B70F-72A7-889F766A6263}" dt="2023-11-09T20:04:14.684" v="3" actId="1076"/>
        <pc:sldMkLst>
          <pc:docMk/>
          <pc:sldMk cId="1679689178" sldId="261"/>
        </pc:sldMkLst>
        <pc:spChg chg="mod">
          <ac:chgData name="Finley, Kari" userId="S::b61h595@msu.montana.edu::a90cabfb-7b9e-4c3d-840c-b274aa191f27" providerId="AD" clId="Web-{B4248115-FCCB-B70F-72A7-889F766A6263}" dt="2023-11-09T20:04:09.949" v="2" actId="14100"/>
          <ac:spMkLst>
            <pc:docMk/>
            <pc:sldMk cId="1679689178" sldId="261"/>
            <ac:spMk id="6" creationId="{67BF62CA-2EC4-DBFF-62FD-01492E839F98}"/>
          </ac:spMkLst>
        </pc:spChg>
        <pc:spChg chg="mod">
          <ac:chgData name="Finley, Kari" userId="S::b61h595@msu.montana.edu::a90cabfb-7b9e-4c3d-840c-b274aa191f27" providerId="AD" clId="Web-{B4248115-FCCB-B70F-72A7-889F766A6263}" dt="2023-11-09T20:04:06.324" v="1" actId="14100"/>
          <ac:spMkLst>
            <pc:docMk/>
            <pc:sldMk cId="1679689178" sldId="261"/>
            <ac:spMk id="13" creationId="{C5702B06-B5ED-4C88-D6A0-C448479C1469}"/>
          </ac:spMkLst>
        </pc:spChg>
        <pc:spChg chg="mod">
          <ac:chgData name="Finley, Kari" userId="S::b61h595@msu.montana.edu::a90cabfb-7b9e-4c3d-840c-b274aa191f27" providerId="AD" clId="Web-{B4248115-FCCB-B70F-72A7-889F766A6263}" dt="2023-11-09T20:04:14.684" v="3" actId="1076"/>
          <ac:spMkLst>
            <pc:docMk/>
            <pc:sldMk cId="1679689178" sldId="261"/>
            <ac:spMk id="14" creationId="{809B95A4-E74A-3657-3EE1-F0E9902D7281}"/>
          </ac:spMkLst>
        </pc:spChg>
      </pc:sldChg>
      <pc:sldChg chg="modSp">
        <pc:chgData name="Finley, Kari" userId="S::b61h595@msu.montana.edu::a90cabfb-7b9e-4c3d-840c-b274aa191f27" providerId="AD" clId="Web-{B4248115-FCCB-B70F-72A7-889F766A6263}" dt="2023-11-09T20:14:07.357" v="12" actId="14100"/>
        <pc:sldMkLst>
          <pc:docMk/>
          <pc:sldMk cId="1518870424" sldId="262"/>
        </pc:sldMkLst>
        <pc:spChg chg="mod">
          <ac:chgData name="Finley, Kari" userId="S::b61h595@msu.montana.edu::a90cabfb-7b9e-4c3d-840c-b274aa191f27" providerId="AD" clId="Web-{B4248115-FCCB-B70F-72A7-889F766A6263}" dt="2023-11-09T20:14:07.357" v="12" actId="14100"/>
          <ac:spMkLst>
            <pc:docMk/>
            <pc:sldMk cId="1518870424" sldId="262"/>
            <ac:spMk id="2" creationId="{E8F165AC-8F99-F37D-AB7A-BDA8F723E09E}"/>
          </ac:spMkLst>
        </pc:spChg>
      </pc:sldChg>
      <pc:sldChg chg="modSp">
        <pc:chgData name="Finley, Kari" userId="S::b61h595@msu.montana.edu::a90cabfb-7b9e-4c3d-840c-b274aa191f27" providerId="AD" clId="Web-{B4248115-FCCB-B70F-72A7-889F766A6263}" dt="2023-11-09T20:04:32.122" v="4" actId="1076"/>
        <pc:sldMkLst>
          <pc:docMk/>
          <pc:sldMk cId="464007470" sldId="265"/>
        </pc:sldMkLst>
        <pc:picChg chg="mod">
          <ac:chgData name="Finley, Kari" userId="S::b61h595@msu.montana.edu::a90cabfb-7b9e-4c3d-840c-b274aa191f27" providerId="AD" clId="Web-{B4248115-FCCB-B70F-72A7-889F766A6263}" dt="2023-11-09T20:04:32.122" v="4" actId="1076"/>
          <ac:picMkLst>
            <pc:docMk/>
            <pc:sldMk cId="464007470" sldId="265"/>
            <ac:picMk id="7" creationId="{A93301A6-8505-C15F-0E8E-76EB91B8EBE5}"/>
          </ac:picMkLst>
        </pc:picChg>
      </pc:sldChg>
      <pc:sldChg chg="modSp">
        <pc:chgData name="Finley, Kari" userId="S::b61h595@msu.montana.edu::a90cabfb-7b9e-4c3d-840c-b274aa191f27" providerId="AD" clId="Web-{B4248115-FCCB-B70F-72A7-889F766A6263}" dt="2023-11-09T20:13:59.232" v="11" actId="20577"/>
        <pc:sldMkLst>
          <pc:docMk/>
          <pc:sldMk cId="1766486642" sldId="266"/>
        </pc:sldMkLst>
        <pc:spChg chg="mod">
          <ac:chgData name="Finley, Kari" userId="S::b61h595@msu.montana.edu::a90cabfb-7b9e-4c3d-840c-b274aa191f27" providerId="AD" clId="Web-{B4248115-FCCB-B70F-72A7-889F766A6263}" dt="2023-11-09T20:13:59.232" v="11" actId="20577"/>
          <ac:spMkLst>
            <pc:docMk/>
            <pc:sldMk cId="1766486642" sldId="266"/>
            <ac:spMk id="2" creationId="{7AA9C1C5-DA42-21D3-4140-9AB3376DE869}"/>
          </ac:spMkLst>
        </pc:spChg>
      </pc:sldChg>
      <pc:sldChg chg="modSp">
        <pc:chgData name="Finley, Kari" userId="S::b61h595@msu.montana.edu::a90cabfb-7b9e-4c3d-840c-b274aa191f27" providerId="AD" clId="Web-{B4248115-FCCB-B70F-72A7-889F766A6263}" dt="2023-11-09T20:14:22.154" v="23" actId="20577"/>
        <pc:sldMkLst>
          <pc:docMk/>
          <pc:sldMk cId="793497598" sldId="274"/>
        </pc:sldMkLst>
        <pc:spChg chg="mod">
          <ac:chgData name="Finley, Kari" userId="S::b61h595@msu.montana.edu::a90cabfb-7b9e-4c3d-840c-b274aa191f27" providerId="AD" clId="Web-{B4248115-FCCB-B70F-72A7-889F766A6263}" dt="2023-11-09T20:14:22.154" v="23" actId="20577"/>
          <ac:spMkLst>
            <pc:docMk/>
            <pc:sldMk cId="793497598" sldId="274"/>
            <ac:spMk id="2" creationId="{7AA9C1C5-DA42-21D3-4140-9AB3376DE869}"/>
          </ac:spMkLst>
        </pc:spChg>
      </pc:sldChg>
      <pc:sldChg chg="modSp">
        <pc:chgData name="Finley, Kari" userId="S::b61h595@msu.montana.edu::a90cabfb-7b9e-4c3d-840c-b274aa191f27" providerId="AD" clId="Web-{B4248115-FCCB-B70F-72A7-889F766A6263}" dt="2023-11-09T20:14:44.358" v="38" actId="20577"/>
        <pc:sldMkLst>
          <pc:docMk/>
          <pc:sldMk cId="1489368721" sldId="275"/>
        </pc:sldMkLst>
        <pc:spChg chg="mod">
          <ac:chgData name="Finley, Kari" userId="S::b61h595@msu.montana.edu::a90cabfb-7b9e-4c3d-840c-b274aa191f27" providerId="AD" clId="Web-{B4248115-FCCB-B70F-72A7-889F766A6263}" dt="2023-11-09T20:14:44.358" v="38" actId="20577"/>
          <ac:spMkLst>
            <pc:docMk/>
            <pc:sldMk cId="1489368721" sldId="275"/>
            <ac:spMk id="2" creationId="{7AA9C1C5-DA42-21D3-4140-9AB3376DE869}"/>
          </ac:spMkLst>
        </pc:spChg>
      </pc:sldChg>
      <pc:sldChg chg="modSp">
        <pc:chgData name="Finley, Kari" userId="S::b61h595@msu.montana.edu::a90cabfb-7b9e-4c3d-840c-b274aa191f27" providerId="AD" clId="Web-{B4248115-FCCB-B70F-72A7-889F766A6263}" dt="2023-11-09T20:14:55.312" v="46" actId="20577"/>
        <pc:sldMkLst>
          <pc:docMk/>
          <pc:sldMk cId="944040121" sldId="277"/>
        </pc:sldMkLst>
        <pc:spChg chg="mod">
          <ac:chgData name="Finley, Kari" userId="S::b61h595@msu.montana.edu::a90cabfb-7b9e-4c3d-840c-b274aa191f27" providerId="AD" clId="Web-{B4248115-FCCB-B70F-72A7-889F766A6263}" dt="2023-11-09T20:14:55.312" v="46" actId="20577"/>
          <ac:spMkLst>
            <pc:docMk/>
            <pc:sldMk cId="944040121" sldId="277"/>
            <ac:spMk id="2" creationId="{7AA9C1C5-DA42-21D3-4140-9AB3376DE869}"/>
          </ac:spMkLst>
        </pc:spChg>
      </pc:sldChg>
      <pc:sldChg chg="modSp">
        <pc:chgData name="Finley, Kari" userId="S::b61h595@msu.montana.edu::a90cabfb-7b9e-4c3d-840c-b274aa191f27" providerId="AD" clId="Web-{B4248115-FCCB-B70F-72A7-889F766A6263}" dt="2023-11-09T20:14:32.045" v="32" actId="20577"/>
        <pc:sldMkLst>
          <pc:docMk/>
          <pc:sldMk cId="2778786193" sldId="281"/>
        </pc:sldMkLst>
        <pc:spChg chg="mod">
          <ac:chgData name="Finley, Kari" userId="S::b61h595@msu.montana.edu::a90cabfb-7b9e-4c3d-840c-b274aa191f27" providerId="AD" clId="Web-{B4248115-FCCB-B70F-72A7-889F766A6263}" dt="2023-11-09T20:14:32.045" v="32" actId="20577"/>
          <ac:spMkLst>
            <pc:docMk/>
            <pc:sldMk cId="2778786193" sldId="281"/>
            <ac:spMk id="2" creationId="{7AA9C1C5-DA42-21D3-4140-9AB3376DE86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249CC3-E0BD-CA4F-8814-77B23567C1E3}" type="datetimeFigureOut">
              <a:rPr lang="en-US" smtClean="0"/>
              <a:t>11/14/2023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F2848B-8D05-994A-BC96-AEF026D48350}" type="slidenum">
              <a:rPr lang="en-US" smtClean="0"/>
              <a:t>‹#›</a:t>
            </a:fld>
            <a:endParaRPr lang="en-US"/>
          </a:p>
        </p:txBody>
      </p:sp>
    </p:spTree>
    <p:extLst>
      <p:ext uri="{BB962C8B-B14F-4D97-AF65-F5344CB8AC3E}">
        <p14:creationId xmlns:p14="http://schemas.microsoft.com/office/powerpoint/2010/main" val="825297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28E40-6EBC-DDFC-A167-1C7617F93D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573CDD-5231-96FE-0E8B-D75D41D3D8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684BBE-AC7E-D6B9-4CF0-D795C3783790}"/>
              </a:ext>
            </a:extLst>
          </p:cNvPr>
          <p:cNvSpPr>
            <a:spLocks noGrp="1"/>
          </p:cNvSpPr>
          <p:nvPr>
            <p:ph type="dt" sz="half" idx="10"/>
          </p:nvPr>
        </p:nvSpPr>
        <p:spPr/>
        <p:txBody>
          <a:bodyPr/>
          <a:lstStyle/>
          <a:p>
            <a:fld id="{386AB6CB-FF4B-4D48-AE19-830DF7795305}" type="datetimeFigureOut">
              <a:rPr lang="en-US" smtClean="0"/>
              <a:t>11/14/2023</a:t>
            </a:fld>
            <a:endParaRPr lang="en-US"/>
          </a:p>
        </p:txBody>
      </p:sp>
      <p:sp>
        <p:nvSpPr>
          <p:cNvPr id="5" name="Footer Placeholder 4">
            <a:extLst>
              <a:ext uri="{FF2B5EF4-FFF2-40B4-BE49-F238E27FC236}">
                <a16:creationId xmlns:a16="http://schemas.microsoft.com/office/drawing/2014/main" id="{EF6F71C4-30FD-52C3-D497-2FA278E4F0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9B948-52F4-1187-07B9-42545AF1D5AC}"/>
              </a:ext>
            </a:extLst>
          </p:cNvPr>
          <p:cNvSpPr>
            <a:spLocks noGrp="1"/>
          </p:cNvSpPr>
          <p:nvPr>
            <p:ph type="sldNum" sz="quarter" idx="12"/>
          </p:nvPr>
        </p:nvSpPr>
        <p:spPr/>
        <p:txBody>
          <a:bodyPr/>
          <a:lstStyle/>
          <a:p>
            <a:fld id="{18BE2E37-913A-DD44-B98D-C4F75327F1CD}" type="slidenum">
              <a:rPr lang="en-US" smtClean="0"/>
              <a:t>‹#›</a:t>
            </a:fld>
            <a:endParaRPr lang="en-US"/>
          </a:p>
        </p:txBody>
      </p:sp>
    </p:spTree>
    <p:extLst>
      <p:ext uri="{BB962C8B-B14F-4D97-AF65-F5344CB8AC3E}">
        <p14:creationId xmlns:p14="http://schemas.microsoft.com/office/powerpoint/2010/main" val="2087314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F663C-C57E-F46D-128B-3BA18FADD0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B3AEF1-6FF2-0123-8EF1-F04691CA9F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F83C10-499B-8D94-BEA4-C6811D4794DD}"/>
              </a:ext>
            </a:extLst>
          </p:cNvPr>
          <p:cNvSpPr>
            <a:spLocks noGrp="1"/>
          </p:cNvSpPr>
          <p:nvPr>
            <p:ph type="dt" sz="half" idx="10"/>
          </p:nvPr>
        </p:nvSpPr>
        <p:spPr/>
        <p:txBody>
          <a:bodyPr/>
          <a:lstStyle/>
          <a:p>
            <a:fld id="{386AB6CB-FF4B-4D48-AE19-830DF7795305}" type="datetimeFigureOut">
              <a:rPr lang="en-US" smtClean="0"/>
              <a:t>11/14/2023</a:t>
            </a:fld>
            <a:endParaRPr lang="en-US"/>
          </a:p>
        </p:txBody>
      </p:sp>
      <p:sp>
        <p:nvSpPr>
          <p:cNvPr id="5" name="Footer Placeholder 4">
            <a:extLst>
              <a:ext uri="{FF2B5EF4-FFF2-40B4-BE49-F238E27FC236}">
                <a16:creationId xmlns:a16="http://schemas.microsoft.com/office/drawing/2014/main" id="{4CFD0F17-9B6D-CFCE-FB04-E619651087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3312DC-ED2D-31D8-E898-59B5A5D04679}"/>
              </a:ext>
            </a:extLst>
          </p:cNvPr>
          <p:cNvSpPr>
            <a:spLocks noGrp="1"/>
          </p:cNvSpPr>
          <p:nvPr>
            <p:ph type="sldNum" sz="quarter" idx="12"/>
          </p:nvPr>
        </p:nvSpPr>
        <p:spPr/>
        <p:txBody>
          <a:bodyPr/>
          <a:lstStyle/>
          <a:p>
            <a:fld id="{18BE2E37-913A-DD44-B98D-C4F75327F1CD}" type="slidenum">
              <a:rPr lang="en-US" smtClean="0"/>
              <a:t>‹#›</a:t>
            </a:fld>
            <a:endParaRPr lang="en-US"/>
          </a:p>
        </p:txBody>
      </p:sp>
    </p:spTree>
    <p:extLst>
      <p:ext uri="{BB962C8B-B14F-4D97-AF65-F5344CB8AC3E}">
        <p14:creationId xmlns:p14="http://schemas.microsoft.com/office/powerpoint/2010/main" val="3913496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0B2412-AA87-AADA-5C11-80BBAF9D2E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61F55D2-2422-F120-539F-CA47EFBE0F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DDEEC4-CD26-BDF8-8161-5D9CE240F659}"/>
              </a:ext>
            </a:extLst>
          </p:cNvPr>
          <p:cNvSpPr>
            <a:spLocks noGrp="1"/>
          </p:cNvSpPr>
          <p:nvPr>
            <p:ph type="dt" sz="half" idx="10"/>
          </p:nvPr>
        </p:nvSpPr>
        <p:spPr/>
        <p:txBody>
          <a:bodyPr/>
          <a:lstStyle/>
          <a:p>
            <a:fld id="{386AB6CB-FF4B-4D48-AE19-830DF7795305}" type="datetimeFigureOut">
              <a:rPr lang="en-US" smtClean="0"/>
              <a:t>11/14/2023</a:t>
            </a:fld>
            <a:endParaRPr lang="en-US"/>
          </a:p>
        </p:txBody>
      </p:sp>
      <p:sp>
        <p:nvSpPr>
          <p:cNvPr id="5" name="Footer Placeholder 4">
            <a:extLst>
              <a:ext uri="{FF2B5EF4-FFF2-40B4-BE49-F238E27FC236}">
                <a16:creationId xmlns:a16="http://schemas.microsoft.com/office/drawing/2014/main" id="{61CD864C-746D-06EB-EA8E-0AFEEDF590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869686-D803-4879-4E50-539E5FF3B0E6}"/>
              </a:ext>
            </a:extLst>
          </p:cNvPr>
          <p:cNvSpPr>
            <a:spLocks noGrp="1"/>
          </p:cNvSpPr>
          <p:nvPr>
            <p:ph type="sldNum" sz="quarter" idx="12"/>
          </p:nvPr>
        </p:nvSpPr>
        <p:spPr/>
        <p:txBody>
          <a:bodyPr/>
          <a:lstStyle/>
          <a:p>
            <a:fld id="{18BE2E37-913A-DD44-B98D-C4F75327F1CD}" type="slidenum">
              <a:rPr lang="en-US" smtClean="0"/>
              <a:t>‹#›</a:t>
            </a:fld>
            <a:endParaRPr lang="en-US"/>
          </a:p>
        </p:txBody>
      </p:sp>
    </p:spTree>
    <p:extLst>
      <p:ext uri="{BB962C8B-B14F-4D97-AF65-F5344CB8AC3E}">
        <p14:creationId xmlns:p14="http://schemas.microsoft.com/office/powerpoint/2010/main" val="1137162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5882C-84CF-8B34-720F-4B9EAE2628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343789-013A-6117-8CA3-6DC4AF66CA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9C510F-C5EC-3A89-4D62-3EB8395CE88F}"/>
              </a:ext>
            </a:extLst>
          </p:cNvPr>
          <p:cNvSpPr>
            <a:spLocks noGrp="1"/>
          </p:cNvSpPr>
          <p:nvPr>
            <p:ph type="dt" sz="half" idx="10"/>
          </p:nvPr>
        </p:nvSpPr>
        <p:spPr/>
        <p:txBody>
          <a:bodyPr/>
          <a:lstStyle/>
          <a:p>
            <a:fld id="{386AB6CB-FF4B-4D48-AE19-830DF7795305}" type="datetimeFigureOut">
              <a:rPr lang="en-US" smtClean="0"/>
              <a:t>11/14/2023</a:t>
            </a:fld>
            <a:endParaRPr lang="en-US"/>
          </a:p>
        </p:txBody>
      </p:sp>
      <p:sp>
        <p:nvSpPr>
          <p:cNvPr id="5" name="Footer Placeholder 4">
            <a:extLst>
              <a:ext uri="{FF2B5EF4-FFF2-40B4-BE49-F238E27FC236}">
                <a16:creationId xmlns:a16="http://schemas.microsoft.com/office/drawing/2014/main" id="{87D6364C-BFDA-9FB3-118D-C61C73A5D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C66F75-A581-1FD8-0BDE-16A9D047F8A8}"/>
              </a:ext>
            </a:extLst>
          </p:cNvPr>
          <p:cNvSpPr>
            <a:spLocks noGrp="1"/>
          </p:cNvSpPr>
          <p:nvPr>
            <p:ph type="sldNum" sz="quarter" idx="12"/>
          </p:nvPr>
        </p:nvSpPr>
        <p:spPr/>
        <p:txBody>
          <a:bodyPr/>
          <a:lstStyle/>
          <a:p>
            <a:fld id="{18BE2E37-913A-DD44-B98D-C4F75327F1CD}" type="slidenum">
              <a:rPr lang="en-US" smtClean="0"/>
              <a:t>‹#›</a:t>
            </a:fld>
            <a:endParaRPr lang="en-US"/>
          </a:p>
        </p:txBody>
      </p:sp>
    </p:spTree>
    <p:extLst>
      <p:ext uri="{BB962C8B-B14F-4D97-AF65-F5344CB8AC3E}">
        <p14:creationId xmlns:p14="http://schemas.microsoft.com/office/powerpoint/2010/main" val="606637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99A8B-F7CF-E7A0-B0CB-933DC046591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E40D80F-B5E1-1415-CB8A-DDC4AD467F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107732E-4548-6508-7487-9F3749F0B1FA}"/>
              </a:ext>
            </a:extLst>
          </p:cNvPr>
          <p:cNvSpPr>
            <a:spLocks noGrp="1"/>
          </p:cNvSpPr>
          <p:nvPr>
            <p:ph type="dt" sz="half" idx="10"/>
          </p:nvPr>
        </p:nvSpPr>
        <p:spPr/>
        <p:txBody>
          <a:bodyPr/>
          <a:lstStyle/>
          <a:p>
            <a:fld id="{386AB6CB-FF4B-4D48-AE19-830DF7795305}" type="datetimeFigureOut">
              <a:rPr lang="en-US" smtClean="0"/>
              <a:t>11/14/2023</a:t>
            </a:fld>
            <a:endParaRPr lang="en-US"/>
          </a:p>
        </p:txBody>
      </p:sp>
      <p:sp>
        <p:nvSpPr>
          <p:cNvPr id="5" name="Footer Placeholder 4">
            <a:extLst>
              <a:ext uri="{FF2B5EF4-FFF2-40B4-BE49-F238E27FC236}">
                <a16:creationId xmlns:a16="http://schemas.microsoft.com/office/drawing/2014/main" id="{F6E6592B-BBDA-CC8B-537C-FD9953AC21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A8942-5A5E-1102-D39D-6E65E2ED97B5}"/>
              </a:ext>
            </a:extLst>
          </p:cNvPr>
          <p:cNvSpPr>
            <a:spLocks noGrp="1"/>
          </p:cNvSpPr>
          <p:nvPr>
            <p:ph type="sldNum" sz="quarter" idx="12"/>
          </p:nvPr>
        </p:nvSpPr>
        <p:spPr/>
        <p:txBody>
          <a:bodyPr/>
          <a:lstStyle/>
          <a:p>
            <a:fld id="{18BE2E37-913A-DD44-B98D-C4F75327F1CD}" type="slidenum">
              <a:rPr lang="en-US" smtClean="0"/>
              <a:t>‹#›</a:t>
            </a:fld>
            <a:endParaRPr lang="en-US"/>
          </a:p>
        </p:txBody>
      </p:sp>
    </p:spTree>
    <p:extLst>
      <p:ext uri="{BB962C8B-B14F-4D97-AF65-F5344CB8AC3E}">
        <p14:creationId xmlns:p14="http://schemas.microsoft.com/office/powerpoint/2010/main" val="334703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D1C9E-7AC7-7CE9-1124-7EAEBAE13D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C2919C-8709-5874-C7AF-08CDEAE115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29C90A-C10A-D49F-2AF0-9B99D0BD079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C5E6D3-BEAE-6F84-A1B3-E9067F1A1236}"/>
              </a:ext>
            </a:extLst>
          </p:cNvPr>
          <p:cNvSpPr>
            <a:spLocks noGrp="1"/>
          </p:cNvSpPr>
          <p:nvPr>
            <p:ph type="dt" sz="half" idx="10"/>
          </p:nvPr>
        </p:nvSpPr>
        <p:spPr/>
        <p:txBody>
          <a:bodyPr/>
          <a:lstStyle/>
          <a:p>
            <a:fld id="{386AB6CB-FF4B-4D48-AE19-830DF7795305}" type="datetimeFigureOut">
              <a:rPr lang="en-US" smtClean="0"/>
              <a:t>11/14/2023</a:t>
            </a:fld>
            <a:endParaRPr lang="en-US"/>
          </a:p>
        </p:txBody>
      </p:sp>
      <p:sp>
        <p:nvSpPr>
          <p:cNvPr id="6" name="Footer Placeholder 5">
            <a:extLst>
              <a:ext uri="{FF2B5EF4-FFF2-40B4-BE49-F238E27FC236}">
                <a16:creationId xmlns:a16="http://schemas.microsoft.com/office/drawing/2014/main" id="{3AD058F3-7982-73A7-DD9C-14AD2D2576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C2242A-55FB-14B7-AEBC-01B030E7DD12}"/>
              </a:ext>
            </a:extLst>
          </p:cNvPr>
          <p:cNvSpPr>
            <a:spLocks noGrp="1"/>
          </p:cNvSpPr>
          <p:nvPr>
            <p:ph type="sldNum" sz="quarter" idx="12"/>
          </p:nvPr>
        </p:nvSpPr>
        <p:spPr/>
        <p:txBody>
          <a:bodyPr/>
          <a:lstStyle/>
          <a:p>
            <a:fld id="{18BE2E37-913A-DD44-B98D-C4F75327F1CD}" type="slidenum">
              <a:rPr lang="en-US" smtClean="0"/>
              <a:t>‹#›</a:t>
            </a:fld>
            <a:endParaRPr lang="en-US"/>
          </a:p>
        </p:txBody>
      </p:sp>
    </p:spTree>
    <p:extLst>
      <p:ext uri="{BB962C8B-B14F-4D97-AF65-F5344CB8AC3E}">
        <p14:creationId xmlns:p14="http://schemas.microsoft.com/office/powerpoint/2010/main" val="3951202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3CBE8-51B9-6537-00CF-624645D10E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D20E61A-3AEF-75C7-3293-88BD06E945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D2E929-6232-2E08-964F-381BD642F9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C3FCA49-6A3C-08E3-1302-7429F8524D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511383-CDF4-5786-CC04-44ADBEC5ED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A4FBD8B-E0A6-D6CE-241E-90CE8FD1733F}"/>
              </a:ext>
            </a:extLst>
          </p:cNvPr>
          <p:cNvSpPr>
            <a:spLocks noGrp="1"/>
          </p:cNvSpPr>
          <p:nvPr>
            <p:ph type="dt" sz="half" idx="10"/>
          </p:nvPr>
        </p:nvSpPr>
        <p:spPr/>
        <p:txBody>
          <a:bodyPr/>
          <a:lstStyle/>
          <a:p>
            <a:fld id="{386AB6CB-FF4B-4D48-AE19-830DF7795305}" type="datetimeFigureOut">
              <a:rPr lang="en-US" smtClean="0"/>
              <a:t>11/14/2023</a:t>
            </a:fld>
            <a:endParaRPr lang="en-US"/>
          </a:p>
        </p:txBody>
      </p:sp>
      <p:sp>
        <p:nvSpPr>
          <p:cNvPr id="8" name="Footer Placeholder 7">
            <a:extLst>
              <a:ext uri="{FF2B5EF4-FFF2-40B4-BE49-F238E27FC236}">
                <a16:creationId xmlns:a16="http://schemas.microsoft.com/office/drawing/2014/main" id="{BF9782E2-4AFA-1FD2-3CCC-F4FFA55CFEC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FE2603D-628A-2FAB-7193-5BF8C7B4262F}"/>
              </a:ext>
            </a:extLst>
          </p:cNvPr>
          <p:cNvSpPr>
            <a:spLocks noGrp="1"/>
          </p:cNvSpPr>
          <p:nvPr>
            <p:ph type="sldNum" sz="quarter" idx="12"/>
          </p:nvPr>
        </p:nvSpPr>
        <p:spPr/>
        <p:txBody>
          <a:bodyPr/>
          <a:lstStyle/>
          <a:p>
            <a:fld id="{18BE2E37-913A-DD44-B98D-C4F75327F1CD}" type="slidenum">
              <a:rPr lang="en-US" smtClean="0"/>
              <a:t>‹#›</a:t>
            </a:fld>
            <a:endParaRPr lang="en-US"/>
          </a:p>
        </p:txBody>
      </p:sp>
    </p:spTree>
    <p:extLst>
      <p:ext uri="{BB962C8B-B14F-4D97-AF65-F5344CB8AC3E}">
        <p14:creationId xmlns:p14="http://schemas.microsoft.com/office/powerpoint/2010/main" val="2427782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75729-2DD2-075E-2FD2-E427CD20BA1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318B5C-F25E-5813-368C-54BB964C3F95}"/>
              </a:ext>
            </a:extLst>
          </p:cNvPr>
          <p:cNvSpPr>
            <a:spLocks noGrp="1"/>
          </p:cNvSpPr>
          <p:nvPr>
            <p:ph type="dt" sz="half" idx="10"/>
          </p:nvPr>
        </p:nvSpPr>
        <p:spPr/>
        <p:txBody>
          <a:bodyPr/>
          <a:lstStyle/>
          <a:p>
            <a:fld id="{386AB6CB-FF4B-4D48-AE19-830DF7795305}" type="datetimeFigureOut">
              <a:rPr lang="en-US" smtClean="0"/>
              <a:t>11/14/2023</a:t>
            </a:fld>
            <a:endParaRPr lang="en-US"/>
          </a:p>
        </p:txBody>
      </p:sp>
      <p:sp>
        <p:nvSpPr>
          <p:cNvPr id="4" name="Footer Placeholder 3">
            <a:extLst>
              <a:ext uri="{FF2B5EF4-FFF2-40B4-BE49-F238E27FC236}">
                <a16:creationId xmlns:a16="http://schemas.microsoft.com/office/drawing/2014/main" id="{3B9AFF95-8582-FBD1-6949-6C1D99C874B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53A434-A222-C6C5-B531-7A6A946EAE69}"/>
              </a:ext>
            </a:extLst>
          </p:cNvPr>
          <p:cNvSpPr>
            <a:spLocks noGrp="1"/>
          </p:cNvSpPr>
          <p:nvPr>
            <p:ph type="sldNum" sz="quarter" idx="12"/>
          </p:nvPr>
        </p:nvSpPr>
        <p:spPr/>
        <p:txBody>
          <a:bodyPr/>
          <a:lstStyle/>
          <a:p>
            <a:fld id="{18BE2E37-913A-DD44-B98D-C4F75327F1CD}" type="slidenum">
              <a:rPr lang="en-US" smtClean="0"/>
              <a:t>‹#›</a:t>
            </a:fld>
            <a:endParaRPr lang="en-US"/>
          </a:p>
        </p:txBody>
      </p:sp>
    </p:spTree>
    <p:extLst>
      <p:ext uri="{BB962C8B-B14F-4D97-AF65-F5344CB8AC3E}">
        <p14:creationId xmlns:p14="http://schemas.microsoft.com/office/powerpoint/2010/main" val="2617367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74A2F4-DCA6-57C9-2C4A-3E8172B55F5F}"/>
              </a:ext>
            </a:extLst>
          </p:cNvPr>
          <p:cNvSpPr>
            <a:spLocks noGrp="1"/>
          </p:cNvSpPr>
          <p:nvPr>
            <p:ph type="dt" sz="half" idx="10"/>
          </p:nvPr>
        </p:nvSpPr>
        <p:spPr/>
        <p:txBody>
          <a:bodyPr/>
          <a:lstStyle/>
          <a:p>
            <a:fld id="{386AB6CB-FF4B-4D48-AE19-830DF7795305}" type="datetimeFigureOut">
              <a:rPr lang="en-US" smtClean="0"/>
              <a:t>11/14/2023</a:t>
            </a:fld>
            <a:endParaRPr lang="en-US"/>
          </a:p>
        </p:txBody>
      </p:sp>
      <p:sp>
        <p:nvSpPr>
          <p:cNvPr id="3" name="Footer Placeholder 2">
            <a:extLst>
              <a:ext uri="{FF2B5EF4-FFF2-40B4-BE49-F238E27FC236}">
                <a16:creationId xmlns:a16="http://schemas.microsoft.com/office/drawing/2014/main" id="{10A38C4B-32D9-A777-675B-7022ACF15C0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C188C7-1FAA-59F9-57D6-5DEDF65FAC81}"/>
              </a:ext>
            </a:extLst>
          </p:cNvPr>
          <p:cNvSpPr>
            <a:spLocks noGrp="1"/>
          </p:cNvSpPr>
          <p:nvPr>
            <p:ph type="sldNum" sz="quarter" idx="12"/>
          </p:nvPr>
        </p:nvSpPr>
        <p:spPr/>
        <p:txBody>
          <a:bodyPr/>
          <a:lstStyle/>
          <a:p>
            <a:fld id="{18BE2E37-913A-DD44-B98D-C4F75327F1CD}" type="slidenum">
              <a:rPr lang="en-US" smtClean="0"/>
              <a:t>‹#›</a:t>
            </a:fld>
            <a:endParaRPr lang="en-US"/>
          </a:p>
        </p:txBody>
      </p:sp>
    </p:spTree>
    <p:extLst>
      <p:ext uri="{BB962C8B-B14F-4D97-AF65-F5344CB8AC3E}">
        <p14:creationId xmlns:p14="http://schemas.microsoft.com/office/powerpoint/2010/main" val="788769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E7599-5839-E75A-FF80-CC4436FFAE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BF30D74-D1FE-3E58-DAFB-91D28AEB89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E1D654B-46CE-D3BE-C8B5-259D35EC15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23C942-6A2A-E5B3-053E-40E3A776082B}"/>
              </a:ext>
            </a:extLst>
          </p:cNvPr>
          <p:cNvSpPr>
            <a:spLocks noGrp="1"/>
          </p:cNvSpPr>
          <p:nvPr>
            <p:ph type="dt" sz="half" idx="10"/>
          </p:nvPr>
        </p:nvSpPr>
        <p:spPr/>
        <p:txBody>
          <a:bodyPr/>
          <a:lstStyle/>
          <a:p>
            <a:fld id="{386AB6CB-FF4B-4D48-AE19-830DF7795305}" type="datetimeFigureOut">
              <a:rPr lang="en-US" smtClean="0"/>
              <a:t>11/14/2023</a:t>
            </a:fld>
            <a:endParaRPr lang="en-US"/>
          </a:p>
        </p:txBody>
      </p:sp>
      <p:sp>
        <p:nvSpPr>
          <p:cNvPr id="6" name="Footer Placeholder 5">
            <a:extLst>
              <a:ext uri="{FF2B5EF4-FFF2-40B4-BE49-F238E27FC236}">
                <a16:creationId xmlns:a16="http://schemas.microsoft.com/office/drawing/2014/main" id="{F10B2EAD-B823-A479-0D13-5729C7AF72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4DD5C5-1A3A-E67E-0CB8-109198F387C2}"/>
              </a:ext>
            </a:extLst>
          </p:cNvPr>
          <p:cNvSpPr>
            <a:spLocks noGrp="1"/>
          </p:cNvSpPr>
          <p:nvPr>
            <p:ph type="sldNum" sz="quarter" idx="12"/>
          </p:nvPr>
        </p:nvSpPr>
        <p:spPr/>
        <p:txBody>
          <a:bodyPr/>
          <a:lstStyle/>
          <a:p>
            <a:fld id="{18BE2E37-913A-DD44-B98D-C4F75327F1CD}" type="slidenum">
              <a:rPr lang="en-US" smtClean="0"/>
              <a:t>‹#›</a:t>
            </a:fld>
            <a:endParaRPr lang="en-US"/>
          </a:p>
        </p:txBody>
      </p:sp>
    </p:spTree>
    <p:extLst>
      <p:ext uri="{BB962C8B-B14F-4D97-AF65-F5344CB8AC3E}">
        <p14:creationId xmlns:p14="http://schemas.microsoft.com/office/powerpoint/2010/main" val="1265070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DAC51-2BE3-6AB8-CA18-1CBAF476F5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90B03AB-0E16-E913-EA94-B6F70EDD1B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61850E1-31C9-9736-7F30-01A585319C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CC1C25-C6EE-0748-60AD-BCED765ACDDC}"/>
              </a:ext>
            </a:extLst>
          </p:cNvPr>
          <p:cNvSpPr>
            <a:spLocks noGrp="1"/>
          </p:cNvSpPr>
          <p:nvPr>
            <p:ph type="dt" sz="half" idx="10"/>
          </p:nvPr>
        </p:nvSpPr>
        <p:spPr/>
        <p:txBody>
          <a:bodyPr/>
          <a:lstStyle/>
          <a:p>
            <a:fld id="{386AB6CB-FF4B-4D48-AE19-830DF7795305}" type="datetimeFigureOut">
              <a:rPr lang="en-US" smtClean="0"/>
              <a:t>11/14/2023</a:t>
            </a:fld>
            <a:endParaRPr lang="en-US"/>
          </a:p>
        </p:txBody>
      </p:sp>
      <p:sp>
        <p:nvSpPr>
          <p:cNvPr id="6" name="Footer Placeholder 5">
            <a:extLst>
              <a:ext uri="{FF2B5EF4-FFF2-40B4-BE49-F238E27FC236}">
                <a16:creationId xmlns:a16="http://schemas.microsoft.com/office/drawing/2014/main" id="{D229812E-62FD-6902-1D6B-15D2393023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43057F-0594-F5D5-ACF4-1D6A330395D9}"/>
              </a:ext>
            </a:extLst>
          </p:cNvPr>
          <p:cNvSpPr>
            <a:spLocks noGrp="1"/>
          </p:cNvSpPr>
          <p:nvPr>
            <p:ph type="sldNum" sz="quarter" idx="12"/>
          </p:nvPr>
        </p:nvSpPr>
        <p:spPr/>
        <p:txBody>
          <a:bodyPr/>
          <a:lstStyle/>
          <a:p>
            <a:fld id="{18BE2E37-913A-DD44-B98D-C4F75327F1CD}" type="slidenum">
              <a:rPr lang="en-US" smtClean="0"/>
              <a:t>‹#›</a:t>
            </a:fld>
            <a:endParaRPr lang="en-US"/>
          </a:p>
        </p:txBody>
      </p:sp>
    </p:spTree>
    <p:extLst>
      <p:ext uri="{BB962C8B-B14F-4D97-AF65-F5344CB8AC3E}">
        <p14:creationId xmlns:p14="http://schemas.microsoft.com/office/powerpoint/2010/main" val="216428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BA2090-4D52-281C-8F88-94FB335D1B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CA973B1-776F-2B9B-2590-71264BE985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631FDA-D563-B030-2646-6EFAD8170D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6AB6CB-FF4B-4D48-AE19-830DF7795305}" type="datetimeFigureOut">
              <a:rPr lang="en-US" smtClean="0"/>
              <a:t>11/14/2023</a:t>
            </a:fld>
            <a:endParaRPr lang="en-US"/>
          </a:p>
        </p:txBody>
      </p:sp>
      <p:sp>
        <p:nvSpPr>
          <p:cNvPr id="5" name="Footer Placeholder 4">
            <a:extLst>
              <a:ext uri="{FF2B5EF4-FFF2-40B4-BE49-F238E27FC236}">
                <a16:creationId xmlns:a16="http://schemas.microsoft.com/office/drawing/2014/main" id="{8B59E808-21F7-5BC3-D54E-CFEF5DD957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5AE4D64-3FB2-B954-8618-1AB1988A99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BE2E37-913A-DD44-B98D-C4F75327F1CD}" type="slidenum">
              <a:rPr lang="en-US" smtClean="0"/>
              <a:t>‹#›</a:t>
            </a:fld>
            <a:endParaRPr lang="en-US"/>
          </a:p>
        </p:txBody>
      </p:sp>
    </p:spTree>
    <p:extLst>
      <p:ext uri="{BB962C8B-B14F-4D97-AF65-F5344CB8AC3E}">
        <p14:creationId xmlns:p14="http://schemas.microsoft.com/office/powerpoint/2010/main" val="1477487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mdt.mt.gov/research/projects/trafficsafety.shtml"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558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2995C-F2C9-F4F2-82B9-5B138D52B759}"/>
              </a:ext>
            </a:extLst>
          </p:cNvPr>
          <p:cNvSpPr>
            <a:spLocks noGrp="1"/>
          </p:cNvSpPr>
          <p:nvPr>
            <p:ph type="ctrTitle"/>
          </p:nvPr>
        </p:nvSpPr>
        <p:spPr>
          <a:xfrm>
            <a:off x="2949145" y="1657289"/>
            <a:ext cx="8073082" cy="2387600"/>
          </a:xfrm>
        </p:spPr>
        <p:txBody>
          <a:bodyPr>
            <a:normAutofit fontScale="90000"/>
          </a:bodyPr>
          <a:lstStyle/>
          <a:p>
            <a:pPr algn="l"/>
            <a:r>
              <a:rPr lang="en-US" b="1" dirty="0">
                <a:solidFill>
                  <a:schemeClr val="bg1"/>
                </a:solidFill>
                <a:latin typeface="Arial" panose="020B0604020202020204" pitchFamily="34" charset="0"/>
                <a:cs typeface="Arial" panose="020B0604020202020204" pitchFamily="34" charset="0"/>
              </a:rPr>
              <a:t>Bolstering Traffic Safety Efforts to Address Aggressive Driving</a:t>
            </a:r>
          </a:p>
        </p:txBody>
      </p:sp>
      <p:sp>
        <p:nvSpPr>
          <p:cNvPr id="4" name="Rectangle 3">
            <a:extLst>
              <a:ext uri="{FF2B5EF4-FFF2-40B4-BE49-F238E27FC236}">
                <a16:creationId xmlns:a16="http://schemas.microsoft.com/office/drawing/2014/main" id="{61AFC22E-FEEA-8728-AA94-32BD31D10450}"/>
              </a:ext>
            </a:extLst>
          </p:cNvPr>
          <p:cNvSpPr/>
          <p:nvPr/>
        </p:nvSpPr>
        <p:spPr>
          <a:xfrm>
            <a:off x="-113270" y="5903344"/>
            <a:ext cx="12418540" cy="1113823"/>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7E2A03BA-BF6F-5ABC-5503-934852977EB8}"/>
              </a:ext>
            </a:extLst>
          </p:cNvPr>
          <p:cNvCxnSpPr>
            <a:cxnSpLocks/>
          </p:cNvCxnSpPr>
          <p:nvPr/>
        </p:nvCxnSpPr>
        <p:spPr>
          <a:xfrm>
            <a:off x="-113270" y="4380515"/>
            <a:ext cx="11244648" cy="0"/>
          </a:xfrm>
          <a:prstGeom prst="line">
            <a:avLst/>
          </a:prstGeom>
          <a:ln w="88900">
            <a:solidFill>
              <a:schemeClr val="bg1"/>
            </a:solidFill>
          </a:ln>
        </p:spPr>
        <p:style>
          <a:lnRef idx="1">
            <a:schemeClr val="accent1"/>
          </a:lnRef>
          <a:fillRef idx="0">
            <a:schemeClr val="accent1"/>
          </a:fillRef>
          <a:effectRef idx="0">
            <a:schemeClr val="accent1"/>
          </a:effectRef>
          <a:fontRef idx="minor">
            <a:schemeClr val="tx1"/>
          </a:fontRef>
        </p:style>
      </p:cxnSp>
      <p:pic>
        <p:nvPicPr>
          <p:cNvPr id="9" name="Picture 8" descr="A white star with a black background&#10;&#10;Description automatically generated">
            <a:extLst>
              <a:ext uri="{FF2B5EF4-FFF2-40B4-BE49-F238E27FC236}">
                <a16:creationId xmlns:a16="http://schemas.microsoft.com/office/drawing/2014/main" id="{DF8BAB1C-2E12-8D13-5577-C9D44319F2F4}"/>
              </a:ext>
            </a:extLst>
          </p:cNvPr>
          <p:cNvPicPr>
            <a:picLocks noChangeAspect="1"/>
          </p:cNvPicPr>
          <p:nvPr/>
        </p:nvPicPr>
        <p:blipFill>
          <a:blip r:embed="rId2"/>
          <a:stretch>
            <a:fillRect/>
          </a:stretch>
        </p:blipFill>
        <p:spPr>
          <a:xfrm>
            <a:off x="-517267" y="-542559"/>
            <a:ext cx="4310787" cy="3757531"/>
          </a:xfrm>
          <a:prstGeom prst="rect">
            <a:avLst/>
          </a:prstGeom>
        </p:spPr>
      </p:pic>
    </p:spTree>
    <p:extLst>
      <p:ext uri="{BB962C8B-B14F-4D97-AF65-F5344CB8AC3E}">
        <p14:creationId xmlns:p14="http://schemas.microsoft.com/office/powerpoint/2010/main" val="1379459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3A4AB4-D67A-1859-5773-23849BBA2C14}"/>
              </a:ext>
            </a:extLst>
          </p:cNvPr>
          <p:cNvSpPr/>
          <p:nvPr/>
        </p:nvSpPr>
        <p:spPr>
          <a:xfrm>
            <a:off x="4921631" y="0"/>
            <a:ext cx="7270370" cy="6858000"/>
          </a:xfrm>
          <a:prstGeom prst="rect">
            <a:avLst/>
          </a:prstGeom>
          <a:solidFill>
            <a:srgbClr val="6E98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7C9348C8-21DA-52FD-7F4E-359A7873A9B8}"/>
              </a:ext>
            </a:extLst>
          </p:cNvPr>
          <p:cNvSpPr txBox="1"/>
          <p:nvPr/>
        </p:nvSpPr>
        <p:spPr>
          <a:xfrm>
            <a:off x="1116105" y="1030985"/>
            <a:ext cx="3227294" cy="3046988"/>
          </a:xfrm>
          <a:prstGeom prst="rect">
            <a:avLst/>
          </a:prstGeom>
          <a:noFill/>
        </p:spPr>
        <p:txBody>
          <a:bodyPr wrap="square" rtlCol="0">
            <a:spAutoFit/>
          </a:bodyPr>
          <a:lstStyle/>
          <a:p>
            <a:r>
              <a:rPr lang="en-US" sz="2400" b="1" i="0" u="none" strike="noStrike" baseline="0" dirty="0">
                <a:solidFill>
                  <a:srgbClr val="221E1F"/>
                </a:solidFill>
                <a:latin typeface="Arial" panose="020B0604020202020204" pitchFamily="34" charset="0"/>
              </a:rPr>
              <a:t>Promoting prosocial driving may be a potential avenue to reduce aggressive driving </a:t>
            </a:r>
            <a:r>
              <a:rPr lang="en-US" sz="2400" b="0" i="0" u="none" strike="noStrike" baseline="0" dirty="0">
                <a:solidFill>
                  <a:srgbClr val="221E1F"/>
                </a:solidFill>
                <a:latin typeface="Arial" panose="020B0604020202020204" pitchFamily="34" charset="0"/>
              </a:rPr>
              <a:t>as engaging in prosocial driving makes aggressive driving less likely.</a:t>
            </a:r>
            <a:endParaRPr lang="en-US" sz="3200" dirty="0">
              <a:latin typeface="Arial" panose="020B0604020202020204" pitchFamily="34" charset="0"/>
              <a:cs typeface="Arial" panose="020B0604020202020204" pitchFamily="34" charset="0"/>
            </a:endParaRPr>
          </a:p>
        </p:txBody>
      </p:sp>
      <p:cxnSp>
        <p:nvCxnSpPr>
          <p:cNvPr id="4" name="Straight Connector 3">
            <a:extLst>
              <a:ext uri="{FF2B5EF4-FFF2-40B4-BE49-F238E27FC236}">
                <a16:creationId xmlns:a16="http://schemas.microsoft.com/office/drawing/2014/main" id="{CB09F5DB-EC01-86F8-1256-5B3BD386941D}"/>
              </a:ext>
            </a:extLst>
          </p:cNvPr>
          <p:cNvCxnSpPr>
            <a:cxnSpLocks/>
          </p:cNvCxnSpPr>
          <p:nvPr/>
        </p:nvCxnSpPr>
        <p:spPr>
          <a:xfrm>
            <a:off x="981635" y="941294"/>
            <a:ext cx="0" cy="248770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ounded Rectangle 8">
            <a:extLst>
              <a:ext uri="{FF2B5EF4-FFF2-40B4-BE49-F238E27FC236}">
                <a16:creationId xmlns:a16="http://schemas.microsoft.com/office/drawing/2014/main" id="{9CB35472-70CA-8A71-C7DF-72F2A42FB8B2}"/>
              </a:ext>
            </a:extLst>
          </p:cNvPr>
          <p:cNvSpPr/>
          <p:nvPr/>
        </p:nvSpPr>
        <p:spPr>
          <a:xfrm>
            <a:off x="5674659" y="610805"/>
            <a:ext cx="6858000" cy="5655526"/>
          </a:xfrm>
          <a:prstGeom prst="roundRect">
            <a:avLst>
              <a:gd name="adj" fmla="val 3315"/>
            </a:avLst>
          </a:prstGeom>
          <a:solidFill>
            <a:srgbClr val="F3F0DE"/>
          </a:solidFill>
          <a:ln>
            <a:noFill/>
          </a:ln>
          <a:effectLst>
            <a:outerShdw blurRad="127000" dist="38100" dir="8100000" sx="101000" sy="101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1B8144EF-C074-EF46-C69F-08C5CF705BF8}"/>
              </a:ext>
            </a:extLst>
          </p:cNvPr>
          <p:cNvCxnSpPr>
            <a:cxnSpLocks/>
          </p:cNvCxnSpPr>
          <p:nvPr/>
        </p:nvCxnSpPr>
        <p:spPr>
          <a:xfrm>
            <a:off x="6051178" y="1586758"/>
            <a:ext cx="6481481" cy="0"/>
          </a:xfrm>
          <a:prstGeom prst="line">
            <a:avLst/>
          </a:prstGeom>
          <a:ln w="76200">
            <a:solidFill>
              <a:srgbClr val="E35525"/>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3CA6D7D2-5101-E72E-0D73-DB1F2259089C}"/>
              </a:ext>
            </a:extLst>
          </p:cNvPr>
          <p:cNvSpPr txBox="1"/>
          <p:nvPr/>
        </p:nvSpPr>
        <p:spPr>
          <a:xfrm>
            <a:off x="6051178" y="974654"/>
            <a:ext cx="5419163" cy="461665"/>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Guiding Questions</a:t>
            </a:r>
          </a:p>
        </p:txBody>
      </p:sp>
      <p:sp>
        <p:nvSpPr>
          <p:cNvPr id="12" name="TextBox 11">
            <a:extLst>
              <a:ext uri="{FF2B5EF4-FFF2-40B4-BE49-F238E27FC236}">
                <a16:creationId xmlns:a16="http://schemas.microsoft.com/office/drawing/2014/main" id="{93A8A041-BC9B-4A66-A7F4-85C5E9C1E064}"/>
              </a:ext>
            </a:extLst>
          </p:cNvPr>
          <p:cNvSpPr txBox="1"/>
          <p:nvPr/>
        </p:nvSpPr>
        <p:spPr>
          <a:xfrm>
            <a:off x="7082117" y="1917741"/>
            <a:ext cx="4374776" cy="923330"/>
          </a:xfrm>
          <a:prstGeom prst="rect">
            <a:avLst/>
          </a:prstGeom>
          <a:noFill/>
        </p:spPr>
        <p:txBody>
          <a:bodyPr wrap="square" rtlCol="0">
            <a:spAutoFit/>
          </a:bodyPr>
          <a:lstStyle/>
          <a:p>
            <a:r>
              <a:rPr lang="en-US" sz="1800" b="0" i="0" u="none" strike="noStrike" baseline="0" dirty="0">
                <a:solidFill>
                  <a:srgbClr val="010202"/>
                </a:solidFill>
                <a:latin typeface="Arial" panose="020B0604020202020204" pitchFamily="34" charset="0"/>
              </a:rPr>
              <a:t>What current strategies/ countermeasures/campaigns promote prosocial driving behaviors? </a:t>
            </a:r>
            <a:endParaRPr lang="en-US" dirty="0">
              <a:latin typeface="Arial" panose="020B0604020202020204" pitchFamily="34" charset="0"/>
              <a:cs typeface="Arial" panose="020B0604020202020204" pitchFamily="34" charset="0"/>
            </a:endParaRPr>
          </a:p>
        </p:txBody>
      </p:sp>
      <p:pic>
        <p:nvPicPr>
          <p:cNvPr id="18" name="Picture 17" descr="A blue question mark in a white square&#10;&#10;Description automatically generated">
            <a:extLst>
              <a:ext uri="{FF2B5EF4-FFF2-40B4-BE49-F238E27FC236}">
                <a16:creationId xmlns:a16="http://schemas.microsoft.com/office/drawing/2014/main" id="{BFE32552-D18E-B2D0-447E-94B9E536507A}"/>
              </a:ext>
            </a:extLst>
          </p:cNvPr>
          <p:cNvPicPr>
            <a:picLocks noChangeAspect="1"/>
          </p:cNvPicPr>
          <p:nvPr/>
        </p:nvPicPr>
        <p:blipFill>
          <a:blip r:embed="rId2"/>
          <a:stretch>
            <a:fillRect/>
          </a:stretch>
        </p:blipFill>
        <p:spPr>
          <a:xfrm>
            <a:off x="6096000" y="1935406"/>
            <a:ext cx="823721" cy="823721"/>
          </a:xfrm>
          <a:prstGeom prst="rect">
            <a:avLst/>
          </a:prstGeom>
        </p:spPr>
      </p:pic>
      <p:pic>
        <p:nvPicPr>
          <p:cNvPr id="19" name="Picture 18" descr="A blue question mark in a white square&#10;&#10;Description automatically generated">
            <a:extLst>
              <a:ext uri="{FF2B5EF4-FFF2-40B4-BE49-F238E27FC236}">
                <a16:creationId xmlns:a16="http://schemas.microsoft.com/office/drawing/2014/main" id="{DFE876F0-9B4D-D2ED-8653-10E1D269F78D}"/>
              </a:ext>
            </a:extLst>
          </p:cNvPr>
          <p:cNvPicPr>
            <a:picLocks noChangeAspect="1"/>
          </p:cNvPicPr>
          <p:nvPr/>
        </p:nvPicPr>
        <p:blipFill>
          <a:blip r:embed="rId2"/>
          <a:stretch>
            <a:fillRect/>
          </a:stretch>
        </p:blipFill>
        <p:spPr>
          <a:xfrm>
            <a:off x="6096000" y="2957382"/>
            <a:ext cx="823721" cy="823721"/>
          </a:xfrm>
          <a:prstGeom prst="rect">
            <a:avLst/>
          </a:prstGeom>
        </p:spPr>
      </p:pic>
      <p:pic>
        <p:nvPicPr>
          <p:cNvPr id="20" name="Picture 19" descr="A blue question mark in a white square&#10;&#10;Description automatically generated">
            <a:extLst>
              <a:ext uri="{FF2B5EF4-FFF2-40B4-BE49-F238E27FC236}">
                <a16:creationId xmlns:a16="http://schemas.microsoft.com/office/drawing/2014/main" id="{6FCE18E7-4501-2F27-2711-C7D87B41D0B3}"/>
              </a:ext>
            </a:extLst>
          </p:cNvPr>
          <p:cNvPicPr>
            <a:picLocks noChangeAspect="1"/>
          </p:cNvPicPr>
          <p:nvPr/>
        </p:nvPicPr>
        <p:blipFill>
          <a:blip r:embed="rId2"/>
          <a:stretch>
            <a:fillRect/>
          </a:stretch>
        </p:blipFill>
        <p:spPr>
          <a:xfrm>
            <a:off x="6082553" y="3992806"/>
            <a:ext cx="823721" cy="823721"/>
          </a:xfrm>
          <a:prstGeom prst="rect">
            <a:avLst/>
          </a:prstGeom>
        </p:spPr>
      </p:pic>
      <p:sp>
        <p:nvSpPr>
          <p:cNvPr id="21" name="TextBox 20">
            <a:extLst>
              <a:ext uri="{FF2B5EF4-FFF2-40B4-BE49-F238E27FC236}">
                <a16:creationId xmlns:a16="http://schemas.microsoft.com/office/drawing/2014/main" id="{77F6383A-1DAE-9CBE-4166-41E89DF22AFB}"/>
              </a:ext>
            </a:extLst>
          </p:cNvPr>
          <p:cNvSpPr txBox="1"/>
          <p:nvPr/>
        </p:nvSpPr>
        <p:spPr>
          <a:xfrm>
            <a:off x="7121389" y="3041072"/>
            <a:ext cx="4335459" cy="646331"/>
          </a:xfrm>
          <a:prstGeom prst="rect">
            <a:avLst/>
          </a:prstGeom>
          <a:noFill/>
        </p:spPr>
        <p:txBody>
          <a:bodyPr wrap="square" rtlCol="0">
            <a:spAutoFit/>
          </a:bodyPr>
          <a:lstStyle/>
          <a:p>
            <a:r>
              <a:rPr lang="en-US" sz="1800" b="0" i="0" u="none" strike="noStrike" baseline="0" dirty="0">
                <a:solidFill>
                  <a:srgbClr val="010202"/>
                </a:solidFill>
                <a:latin typeface="Arial" panose="020B0604020202020204" pitchFamily="34" charset="0"/>
              </a:rPr>
              <a:t>How can your current strategies be bolstered to increase prosocial driving? </a:t>
            </a:r>
            <a:endParaRPr lang="en-US"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A26ED8AB-FF8D-F4E2-0EA8-5CFD38753819}"/>
              </a:ext>
            </a:extLst>
          </p:cNvPr>
          <p:cNvSpPr txBox="1"/>
          <p:nvPr/>
        </p:nvSpPr>
        <p:spPr>
          <a:xfrm>
            <a:off x="7112233" y="4044128"/>
            <a:ext cx="4335459" cy="646331"/>
          </a:xfrm>
          <a:prstGeom prst="rect">
            <a:avLst/>
          </a:prstGeom>
          <a:noFill/>
        </p:spPr>
        <p:txBody>
          <a:bodyPr wrap="square" rtlCol="0">
            <a:spAutoFit/>
          </a:bodyPr>
          <a:lstStyle/>
          <a:p>
            <a:r>
              <a:rPr lang="en-US" sz="1800" b="0" i="0" u="none" strike="noStrike" baseline="0" dirty="0">
                <a:solidFill>
                  <a:srgbClr val="010202"/>
                </a:solidFill>
                <a:latin typeface="Arial" panose="020B0604020202020204" pitchFamily="34" charset="0"/>
              </a:rPr>
              <a:t>In what ways can prosocial driving behaviors be promoted? </a:t>
            </a:r>
            <a:endParaRPr lang="en-US"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9C6DBEFE-018C-B896-A393-1244A7D9A6EF}"/>
              </a:ext>
            </a:extLst>
          </p:cNvPr>
          <p:cNvPicPr>
            <a:picLocks noChangeAspect="1"/>
          </p:cNvPicPr>
          <p:nvPr/>
        </p:nvPicPr>
        <p:blipFill>
          <a:blip r:embed="rId3"/>
          <a:stretch>
            <a:fillRect/>
          </a:stretch>
        </p:blipFill>
        <p:spPr>
          <a:xfrm>
            <a:off x="1479340" y="4412317"/>
            <a:ext cx="1692898" cy="1690688"/>
          </a:xfrm>
          <a:prstGeom prst="rect">
            <a:avLst/>
          </a:prstGeom>
        </p:spPr>
      </p:pic>
    </p:spTree>
    <p:extLst>
      <p:ext uri="{BB962C8B-B14F-4D97-AF65-F5344CB8AC3E}">
        <p14:creationId xmlns:p14="http://schemas.microsoft.com/office/powerpoint/2010/main" val="307778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F165AC-8F99-F37D-AB7A-BDA8F723E09E}"/>
              </a:ext>
            </a:extLst>
          </p:cNvPr>
          <p:cNvSpPr txBox="1"/>
          <p:nvPr/>
        </p:nvSpPr>
        <p:spPr>
          <a:xfrm>
            <a:off x="2017056" y="786386"/>
            <a:ext cx="6604368" cy="461665"/>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Ideas - Growing Prosocial Driving</a:t>
            </a:r>
          </a:p>
        </p:txBody>
      </p:sp>
      <p:sp>
        <p:nvSpPr>
          <p:cNvPr id="7" name="Rectangle 6">
            <a:extLst>
              <a:ext uri="{FF2B5EF4-FFF2-40B4-BE49-F238E27FC236}">
                <a16:creationId xmlns:a16="http://schemas.microsoft.com/office/drawing/2014/main" id="{CCA6D7AB-3AEE-78D1-ED1F-29AFE82B5515}"/>
              </a:ext>
            </a:extLst>
          </p:cNvPr>
          <p:cNvSpPr/>
          <p:nvPr/>
        </p:nvSpPr>
        <p:spPr>
          <a:xfrm>
            <a:off x="0" y="1249847"/>
            <a:ext cx="12192000" cy="121753"/>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yellow light bulb with black lines&#10;&#10;Description automatically generated">
            <a:extLst>
              <a:ext uri="{FF2B5EF4-FFF2-40B4-BE49-F238E27FC236}">
                <a16:creationId xmlns:a16="http://schemas.microsoft.com/office/drawing/2014/main" id="{04B0DB1C-635B-09B7-7442-22D234F26D7B}"/>
              </a:ext>
            </a:extLst>
          </p:cNvPr>
          <p:cNvPicPr>
            <a:picLocks noChangeAspect="1"/>
          </p:cNvPicPr>
          <p:nvPr/>
        </p:nvPicPr>
        <p:blipFill>
          <a:blip r:embed="rId2"/>
          <a:stretch>
            <a:fillRect/>
          </a:stretch>
        </p:blipFill>
        <p:spPr>
          <a:xfrm>
            <a:off x="669549" y="423644"/>
            <a:ext cx="1283074" cy="1283074"/>
          </a:xfrm>
          <a:prstGeom prst="rect">
            <a:avLst/>
          </a:prstGeom>
        </p:spPr>
      </p:pic>
      <p:sp>
        <p:nvSpPr>
          <p:cNvPr id="11" name="Rounded Rectangle 10">
            <a:extLst>
              <a:ext uri="{FF2B5EF4-FFF2-40B4-BE49-F238E27FC236}">
                <a16:creationId xmlns:a16="http://schemas.microsoft.com/office/drawing/2014/main" id="{40006822-2AF8-3142-7493-9B704DA40681}"/>
              </a:ext>
            </a:extLst>
          </p:cNvPr>
          <p:cNvSpPr/>
          <p:nvPr/>
        </p:nvSpPr>
        <p:spPr>
          <a:xfrm>
            <a:off x="541170" y="1915166"/>
            <a:ext cx="11041229" cy="1513834"/>
          </a:xfrm>
          <a:prstGeom prst="roundRect">
            <a:avLst>
              <a:gd name="adj" fmla="val 6580"/>
            </a:avLst>
          </a:prstGeom>
          <a:solidFill>
            <a:srgbClr val="F3F0DE"/>
          </a:solidFill>
          <a:ln>
            <a:noFill/>
          </a:ln>
          <a:effectLst>
            <a:outerShdw blurRad="127000" dist="38100" dir="2700000" sx="101000" sy="101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592BA8C8-BA35-50C0-8CF9-2DA9AFD001D6}"/>
              </a:ext>
            </a:extLst>
          </p:cNvPr>
          <p:cNvSpPr txBox="1"/>
          <p:nvPr/>
        </p:nvSpPr>
        <p:spPr>
          <a:xfrm>
            <a:off x="669549" y="2197803"/>
            <a:ext cx="10531851" cy="769441"/>
          </a:xfrm>
          <a:prstGeom prst="rect">
            <a:avLst/>
          </a:prstGeom>
          <a:noFill/>
        </p:spPr>
        <p:txBody>
          <a:bodyPr wrap="square" rtlCol="0">
            <a:spAutoFit/>
          </a:bodyPr>
          <a:lstStyle/>
          <a:p>
            <a:r>
              <a:rPr lang="en-US" sz="1800" b="1" i="0" u="none" strike="noStrike" baseline="0" dirty="0">
                <a:solidFill>
                  <a:srgbClr val="221E1F"/>
                </a:solidFill>
                <a:latin typeface="Arial" panose="020B0604020202020204" pitchFamily="34" charset="0"/>
              </a:rPr>
              <a:t>Infuse communication strategies and traffic safety campaigns with the promotion of prosocial driving behaviors that align with the strategy or campaign being implemented. </a:t>
            </a:r>
            <a:endParaRPr lang="en-US" sz="2000" b="1" dirty="0">
              <a:latin typeface="Arial" panose="020B0604020202020204" pitchFamily="34" charset="0"/>
              <a:cs typeface="Arial" panose="020B0604020202020204" pitchFamily="34" charset="0"/>
            </a:endParaRPr>
          </a:p>
          <a:p>
            <a:endParaRPr lang="en-US" sz="800" dirty="0">
              <a:latin typeface="Arial" panose="020B0604020202020204" pitchFamily="34" charset="0"/>
              <a:cs typeface="Arial" panose="020B0604020202020204" pitchFamily="34" charset="0"/>
            </a:endParaRPr>
          </a:p>
        </p:txBody>
      </p:sp>
      <p:sp>
        <p:nvSpPr>
          <p:cNvPr id="3" name="Rounded Rectangle 10">
            <a:extLst>
              <a:ext uri="{FF2B5EF4-FFF2-40B4-BE49-F238E27FC236}">
                <a16:creationId xmlns:a16="http://schemas.microsoft.com/office/drawing/2014/main" id="{B6B5988D-6C70-D84F-8410-A6F756B164EC}"/>
              </a:ext>
            </a:extLst>
          </p:cNvPr>
          <p:cNvSpPr/>
          <p:nvPr/>
        </p:nvSpPr>
        <p:spPr>
          <a:xfrm>
            <a:off x="575386" y="3637448"/>
            <a:ext cx="11007012" cy="1377319"/>
          </a:xfrm>
          <a:prstGeom prst="roundRect">
            <a:avLst>
              <a:gd name="adj" fmla="val 6580"/>
            </a:avLst>
          </a:prstGeom>
          <a:solidFill>
            <a:srgbClr val="F3F0DE"/>
          </a:solidFill>
          <a:ln>
            <a:noFill/>
          </a:ln>
          <a:effectLst>
            <a:outerShdw blurRad="127000" dist="38100" dir="2700000" sx="101000" sy="101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800" b="1" i="0" u="none" strike="noStrike" baseline="0" dirty="0">
                <a:solidFill>
                  <a:srgbClr val="221E1F"/>
                </a:solidFill>
                <a:latin typeface="Arial" panose="020B0604020202020204" pitchFamily="34" charset="0"/>
              </a:rPr>
              <a:t>Provide education about prosocial driving behaviors in driver education programs, driver training programs, and workplace driving safety meetings. </a:t>
            </a:r>
            <a:endParaRPr lang="en-US" dirty="0"/>
          </a:p>
        </p:txBody>
      </p:sp>
      <p:sp>
        <p:nvSpPr>
          <p:cNvPr id="4" name="Rounded Rectangle 10">
            <a:extLst>
              <a:ext uri="{FF2B5EF4-FFF2-40B4-BE49-F238E27FC236}">
                <a16:creationId xmlns:a16="http://schemas.microsoft.com/office/drawing/2014/main" id="{8E3DA7CD-A36C-EE98-930C-6DF5E2B70F31}"/>
              </a:ext>
            </a:extLst>
          </p:cNvPr>
          <p:cNvSpPr/>
          <p:nvPr/>
        </p:nvSpPr>
        <p:spPr>
          <a:xfrm>
            <a:off x="541168" y="5209972"/>
            <a:ext cx="11041229" cy="1224384"/>
          </a:xfrm>
          <a:prstGeom prst="roundRect">
            <a:avLst>
              <a:gd name="adj" fmla="val 6580"/>
            </a:avLst>
          </a:prstGeom>
          <a:solidFill>
            <a:srgbClr val="F3F0DE"/>
          </a:solidFill>
          <a:ln>
            <a:noFill/>
          </a:ln>
          <a:effectLst>
            <a:outerShdw blurRad="127000" dist="38100" dir="2700000" sx="101000" sy="101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800" b="1" i="0" u="none" strike="noStrike" baseline="0" dirty="0">
                <a:solidFill>
                  <a:srgbClr val="221E1F"/>
                </a:solidFill>
                <a:latin typeface="Arial" panose="020B0604020202020204" pitchFamily="34" charset="0"/>
              </a:rPr>
              <a:t>Connect prosocial driving to shared values and beliefs people have about safety on roadways and caring about others.</a:t>
            </a:r>
            <a:endParaRPr lang="en-US" dirty="0"/>
          </a:p>
        </p:txBody>
      </p:sp>
    </p:spTree>
    <p:extLst>
      <p:ext uri="{BB962C8B-B14F-4D97-AF65-F5344CB8AC3E}">
        <p14:creationId xmlns:p14="http://schemas.microsoft.com/office/powerpoint/2010/main" val="1518870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532E343-D125-5F8F-3D00-EA9D12C2383A}"/>
              </a:ext>
            </a:extLst>
          </p:cNvPr>
          <p:cNvSpPr/>
          <p:nvPr/>
        </p:nvSpPr>
        <p:spPr>
          <a:xfrm>
            <a:off x="-100914" y="6178"/>
            <a:ext cx="12393827" cy="2137719"/>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00913" y="1832790"/>
            <a:ext cx="12393827" cy="513406"/>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p:txBody>
          <a:bodyPr>
            <a:normAutofit fontScale="90000"/>
          </a:bodyPr>
          <a:lstStyle/>
          <a:p>
            <a:r>
              <a:rPr lang="en-US" b="1" dirty="0">
                <a:solidFill>
                  <a:schemeClr val="bg1"/>
                </a:solidFill>
                <a:latin typeface="Arial" panose="020B0604020202020204" pitchFamily="34" charset="0"/>
                <a:cs typeface="Arial" panose="020B0604020202020204" pitchFamily="34" charset="0"/>
              </a:rPr>
              <a:t>Using Strategies that Support Cognitive Reappraisal and Adaptive Responses</a:t>
            </a:r>
          </a:p>
        </p:txBody>
      </p:sp>
      <p:sp>
        <p:nvSpPr>
          <p:cNvPr id="5" name="TextBox 4">
            <a:extLst>
              <a:ext uri="{FF2B5EF4-FFF2-40B4-BE49-F238E27FC236}">
                <a16:creationId xmlns:a16="http://schemas.microsoft.com/office/drawing/2014/main" id="{4625E47C-7E2B-F23C-BD39-98BAE14B9E98}"/>
              </a:ext>
            </a:extLst>
          </p:cNvPr>
          <p:cNvSpPr txBox="1"/>
          <p:nvPr/>
        </p:nvSpPr>
        <p:spPr>
          <a:xfrm>
            <a:off x="2190750" y="2502844"/>
            <a:ext cx="9725025" cy="3416320"/>
          </a:xfrm>
          <a:prstGeom prst="rect">
            <a:avLst/>
          </a:prstGeom>
          <a:noFill/>
        </p:spPr>
        <p:txBody>
          <a:bodyPr wrap="square" rtlCol="0">
            <a:spAutoFit/>
          </a:bodyPr>
          <a:lstStyle/>
          <a:p>
            <a:r>
              <a:rPr lang="en-US" sz="3600" b="1" i="0" u="none" strike="noStrike" baseline="0" dirty="0">
                <a:solidFill>
                  <a:srgbClr val="221E1F"/>
                </a:solidFill>
                <a:latin typeface="Arial" panose="020B0604020202020204" pitchFamily="34" charset="0"/>
              </a:rPr>
              <a:t>How a driver thinks about a situation they encounter while driving </a:t>
            </a:r>
            <a:r>
              <a:rPr lang="en-US" sz="3600" b="0" i="0" u="none" strike="noStrike" baseline="0" dirty="0">
                <a:solidFill>
                  <a:srgbClr val="221E1F"/>
                </a:solidFill>
                <a:latin typeface="Arial" panose="020B0604020202020204" pitchFamily="34" charset="0"/>
              </a:rPr>
              <a:t>can influence their response and the ultimate outcome. A driver’s cognitive appraisal of a situation is likely to influence their behavior</a:t>
            </a:r>
            <a:r>
              <a:rPr lang="en-US" sz="3600" b="0" i="1" u="none" strike="noStrike" baseline="0" dirty="0">
                <a:solidFill>
                  <a:srgbClr val="221E1F"/>
                </a:solidFill>
                <a:latin typeface="Arial" panose="020B0604020202020204" pitchFamily="34" charset="0"/>
                <a:cs typeface="Arial" panose="020B0604020202020204" pitchFamily="34" charset="0"/>
              </a:rPr>
              <a:t>.</a:t>
            </a:r>
            <a:r>
              <a:rPr lang="en-US" sz="3600" b="0" u="none" strike="noStrike" baseline="30000" dirty="0">
                <a:solidFill>
                  <a:srgbClr val="221E1F"/>
                </a:solidFill>
                <a:latin typeface="Arial" panose="020B0604020202020204" pitchFamily="34" charset="0"/>
                <a:cs typeface="Arial" panose="020B0604020202020204" pitchFamily="34" charset="0"/>
              </a:rPr>
              <a:t>1 2</a:t>
            </a:r>
            <a:endParaRPr lang="en-US" sz="3600" baseline="30000"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ACEAF19E-9259-2831-6DF0-B1C368215397}"/>
              </a:ext>
            </a:extLst>
          </p:cNvPr>
          <p:cNvSpPr txBox="1"/>
          <p:nvPr/>
        </p:nvSpPr>
        <p:spPr>
          <a:xfrm>
            <a:off x="3733800" y="5790062"/>
            <a:ext cx="8505825" cy="895758"/>
          </a:xfrm>
          <a:prstGeom prst="rect">
            <a:avLst/>
          </a:prstGeom>
          <a:noFill/>
        </p:spPr>
        <p:txBody>
          <a:bodyPr wrap="square" rtlCol="0">
            <a:spAutoFit/>
          </a:bodyPr>
          <a:lstStyle/>
          <a:p>
            <a:pPr marL="0" marR="0">
              <a:lnSpc>
                <a:spcPct val="107000"/>
              </a:lnSpc>
              <a:spcBef>
                <a:spcPts val="0"/>
              </a:spcBef>
              <a:spcAft>
                <a:spcPts val="800"/>
              </a:spcAft>
            </a:pPr>
            <a:r>
              <a:rPr lang="en-US" sz="1100" kern="100" dirty="0">
                <a:effectLst/>
                <a:latin typeface="Calibri" panose="020F0502020204030204" pitchFamily="34" charset="0"/>
                <a:ea typeface="Calibri" panose="020F0502020204030204" pitchFamily="34" charset="0"/>
                <a:cs typeface="Calibri" panose="020F0502020204030204" pitchFamily="34" charset="0"/>
              </a:rPr>
              <a:t>1. Ge Y, Zhang Q, Zhang J, et al. Validation of the Driver’s Angry Thoughts Questionnaire (DATQ) in a Chinese sample. </a:t>
            </a:r>
            <a:r>
              <a:rPr lang="en-US" sz="1100" i="1" kern="100" dirty="0">
                <a:effectLst/>
                <a:latin typeface="Calibri" panose="020F0502020204030204" pitchFamily="34" charset="0"/>
                <a:ea typeface="Calibri" panose="020F0502020204030204" pitchFamily="34" charset="0"/>
                <a:cs typeface="Calibri" panose="020F0502020204030204" pitchFamily="34" charset="0"/>
              </a:rPr>
              <a:t>Accident Analysis &amp; Prevention</a:t>
            </a:r>
            <a:r>
              <a:rPr lang="en-US" sz="1100" kern="100" dirty="0">
                <a:effectLst/>
                <a:latin typeface="Calibri" panose="020F0502020204030204" pitchFamily="34" charset="0"/>
                <a:ea typeface="Calibri" panose="020F0502020204030204" pitchFamily="34" charset="0"/>
                <a:cs typeface="Calibri" panose="020F0502020204030204" pitchFamily="34" charset="0"/>
              </a:rPr>
              <a:t>. 2016;95:362-372. doi:10.1016/j.aap.2016.04.025</a:t>
            </a:r>
            <a:endParaRPr lang="en-US" sz="1100" kern="100" dirty="0">
              <a:effectLst/>
              <a:latin typeface="Calibri" panose="020F0502020204030204" pitchFamily="34" charset="0"/>
              <a:ea typeface="Calibri" panose="020F0502020204030204" pitchFamily="34" charset="0"/>
              <a:cs typeface="Arial" panose="020B0604020202020204" pitchFamily="34" charset="0"/>
            </a:endParaRPr>
          </a:p>
          <a:p>
            <a:r>
              <a:rPr lang="en-US" sz="1100" dirty="0">
                <a:effectLst/>
                <a:latin typeface="Calibri" panose="020F0502020204030204" pitchFamily="34" charset="0"/>
                <a:ea typeface="Calibri" panose="020F0502020204030204" pitchFamily="34" charset="0"/>
              </a:rPr>
              <a:t>2. Lennon AJ, Watson B. “Teaching them a lesson?” A qualitative exploration of underlying motivations for driver aggression. </a:t>
            </a:r>
            <a:r>
              <a:rPr lang="en-US" sz="1100" i="1" dirty="0">
                <a:effectLst/>
                <a:latin typeface="Calibri" panose="020F0502020204030204" pitchFamily="34" charset="0"/>
                <a:ea typeface="Calibri" panose="020F0502020204030204" pitchFamily="34" charset="0"/>
              </a:rPr>
              <a:t>Accident Analysis &amp; Prevention</a:t>
            </a:r>
            <a:r>
              <a:rPr lang="en-US" sz="1100" dirty="0">
                <a:effectLst/>
                <a:latin typeface="Calibri" panose="020F0502020204030204" pitchFamily="34" charset="0"/>
                <a:ea typeface="Calibri" panose="020F0502020204030204" pitchFamily="34" charset="0"/>
              </a:rPr>
              <a:t>. 2011;43(6):2200-2208. doi:10.1016/j.aap.2011.06.015</a:t>
            </a:r>
          </a:p>
        </p:txBody>
      </p:sp>
      <p:pic>
        <p:nvPicPr>
          <p:cNvPr id="8" name="Picture 7">
            <a:extLst>
              <a:ext uri="{FF2B5EF4-FFF2-40B4-BE49-F238E27FC236}">
                <a16:creationId xmlns:a16="http://schemas.microsoft.com/office/drawing/2014/main" id="{47F243D2-F05B-8978-CABC-6CACC08788AB}"/>
              </a:ext>
            </a:extLst>
          </p:cNvPr>
          <p:cNvPicPr>
            <a:picLocks noChangeAspect="1"/>
          </p:cNvPicPr>
          <p:nvPr/>
        </p:nvPicPr>
        <p:blipFill>
          <a:blip r:embed="rId2"/>
          <a:stretch>
            <a:fillRect/>
          </a:stretch>
        </p:blipFill>
        <p:spPr>
          <a:xfrm>
            <a:off x="276225" y="2671956"/>
            <a:ext cx="1692898" cy="1690688"/>
          </a:xfrm>
          <a:prstGeom prst="rect">
            <a:avLst/>
          </a:prstGeom>
        </p:spPr>
      </p:pic>
    </p:spTree>
    <p:extLst>
      <p:ext uri="{BB962C8B-B14F-4D97-AF65-F5344CB8AC3E}">
        <p14:creationId xmlns:p14="http://schemas.microsoft.com/office/powerpoint/2010/main" val="3849393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3D8E3DB-6783-BD88-0F20-D5919CA8ABE9}"/>
              </a:ext>
            </a:extLst>
          </p:cNvPr>
          <p:cNvSpPr/>
          <p:nvPr/>
        </p:nvSpPr>
        <p:spPr>
          <a:xfrm>
            <a:off x="10568539" y="-1"/>
            <a:ext cx="1623462" cy="6930189"/>
          </a:xfrm>
          <a:prstGeom prst="rect">
            <a:avLst/>
          </a:prstGeom>
          <a:solidFill>
            <a:srgbClr val="6E98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532E343-D125-5F8F-3D00-EA9D12C2383A}"/>
              </a:ext>
            </a:extLst>
          </p:cNvPr>
          <p:cNvSpPr/>
          <p:nvPr/>
        </p:nvSpPr>
        <p:spPr>
          <a:xfrm>
            <a:off x="1" y="1"/>
            <a:ext cx="12192000" cy="1251156"/>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 y="1234028"/>
            <a:ext cx="12192000" cy="224958"/>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a:xfrm>
            <a:off x="838200" y="508909"/>
            <a:ext cx="10515600" cy="376075"/>
          </a:xfrm>
        </p:spPr>
        <p:txBody>
          <a:bodyPr>
            <a:normAutofit fontScale="90000"/>
          </a:bodyPr>
          <a:lstStyle/>
          <a:p>
            <a:r>
              <a:rPr lang="en-US" sz="3200" b="1" dirty="0">
                <a:solidFill>
                  <a:schemeClr val="bg1"/>
                </a:solidFill>
                <a:latin typeface="Arial" panose="020B0604020202020204" pitchFamily="34" charset="0"/>
                <a:cs typeface="Arial" panose="020B0604020202020204" pitchFamily="34" charset="0"/>
              </a:rPr>
              <a:t>Cognitive Reappraisal</a:t>
            </a:r>
          </a:p>
        </p:txBody>
      </p:sp>
      <p:sp>
        <p:nvSpPr>
          <p:cNvPr id="14" name="TextBox 13">
            <a:extLst>
              <a:ext uri="{FF2B5EF4-FFF2-40B4-BE49-F238E27FC236}">
                <a16:creationId xmlns:a16="http://schemas.microsoft.com/office/drawing/2014/main" id="{809B95A4-E74A-3657-3EE1-F0E9902D7281}"/>
              </a:ext>
            </a:extLst>
          </p:cNvPr>
          <p:cNvSpPr txBox="1"/>
          <p:nvPr/>
        </p:nvSpPr>
        <p:spPr>
          <a:xfrm>
            <a:off x="200025" y="1494765"/>
            <a:ext cx="10368514" cy="4093428"/>
          </a:xfrm>
          <a:prstGeom prst="rect">
            <a:avLst/>
          </a:prstGeom>
          <a:noFill/>
        </p:spPr>
        <p:txBody>
          <a:bodyPr wrap="square" rtlCol="0">
            <a:spAutoFit/>
          </a:bodyPr>
          <a:lstStyle/>
          <a:p>
            <a:pPr marL="342900" indent="-342900" algn="l" rtl="0" fontAlgn="base">
              <a:buFont typeface="Arial" panose="020B0604020202020204" pitchFamily="34" charset="0"/>
              <a:buChar char="•"/>
            </a:pPr>
            <a:r>
              <a:rPr lang="en-US" sz="2000" b="0" i="0" u="none" strike="noStrike" baseline="0" dirty="0">
                <a:solidFill>
                  <a:srgbClr val="010202"/>
                </a:solidFill>
                <a:latin typeface="Arial" panose="020B0604020202020204" pitchFamily="34" charset="0"/>
              </a:rPr>
              <a:t>Thinking about a situation encountered while driving in a negative way can lead to feelings of anger or frustration. In contrast, thinking about a situation in a neutral or positive way may lead to less anger or frustration about the situation.  </a:t>
            </a:r>
          </a:p>
          <a:p>
            <a:pPr marL="342900" indent="-342900" algn="l" rtl="0" fontAlgn="base">
              <a:buFont typeface="Arial" panose="020B0604020202020204" pitchFamily="34" charset="0"/>
              <a:buChar char="•"/>
            </a:pPr>
            <a:endParaRPr lang="en-US" sz="2000" b="0" i="0" u="none" strike="noStrike" baseline="0" dirty="0">
              <a:solidFill>
                <a:srgbClr val="010202"/>
              </a:solidFill>
              <a:latin typeface="Arial" panose="020B0604020202020204" pitchFamily="34" charset="0"/>
            </a:endParaRPr>
          </a:p>
          <a:p>
            <a:pPr marL="342900" indent="-342900" algn="l" rtl="0" fontAlgn="base">
              <a:buFont typeface="Arial" panose="020B0604020202020204" pitchFamily="34" charset="0"/>
              <a:buChar char="•"/>
            </a:pPr>
            <a:r>
              <a:rPr lang="en-US" sz="2000" b="0" i="0" u="none" strike="noStrike" baseline="0" dirty="0">
                <a:solidFill>
                  <a:srgbClr val="010202"/>
                </a:solidFill>
                <a:latin typeface="Arial" panose="020B0604020202020204" pitchFamily="34" charset="0"/>
              </a:rPr>
              <a:t>When drivers perceive that other drivers’ behaviors are unintentional mistakes or errors, they may respond differently and with less aggression than if they think other drivers’ behaviors are deliberate or malicious.</a:t>
            </a:r>
            <a:r>
              <a:rPr lang="en-US" sz="2000" b="0" i="0" u="none" strike="noStrike" baseline="30000" dirty="0">
                <a:solidFill>
                  <a:srgbClr val="010202"/>
                </a:solidFill>
                <a:latin typeface="Arial" panose="020B0604020202020204" pitchFamily="34" charset="0"/>
              </a:rPr>
              <a:t>1 </a:t>
            </a:r>
          </a:p>
          <a:p>
            <a:pPr marL="342900" indent="-342900" algn="l" rtl="0" fontAlgn="base">
              <a:buFont typeface="Arial" panose="020B0604020202020204" pitchFamily="34" charset="0"/>
              <a:buChar char="•"/>
            </a:pPr>
            <a:endParaRPr lang="en-US" sz="2000" b="0" i="0" u="none" strike="noStrike" baseline="0" dirty="0">
              <a:solidFill>
                <a:srgbClr val="010202"/>
              </a:solidFill>
              <a:latin typeface="Arial" panose="020B0604020202020204" pitchFamily="34" charset="0"/>
            </a:endParaRPr>
          </a:p>
          <a:p>
            <a:pPr marL="342900" indent="-342900" algn="l" rtl="0" fontAlgn="base">
              <a:buFont typeface="Arial" panose="020B0604020202020204" pitchFamily="34" charset="0"/>
              <a:buChar char="•"/>
            </a:pPr>
            <a:r>
              <a:rPr lang="en-US" sz="2000" b="0" i="0" u="none" strike="noStrike" baseline="0" dirty="0">
                <a:solidFill>
                  <a:srgbClr val="010202"/>
                </a:solidFill>
                <a:latin typeface="Arial" panose="020B0604020202020204" pitchFamily="34" charset="0"/>
              </a:rPr>
              <a:t>Perceptions of other drivers’ intentions may influence a driver’s tendencies to engage in aggressive behaviors when driving.</a:t>
            </a:r>
            <a:r>
              <a:rPr lang="en-US" sz="2000" b="0" i="0" u="none" strike="noStrike" baseline="30000" dirty="0">
                <a:solidFill>
                  <a:srgbClr val="010202"/>
                </a:solidFill>
                <a:latin typeface="Arial" panose="020B0604020202020204" pitchFamily="34" charset="0"/>
              </a:rPr>
              <a:t>2 3</a:t>
            </a:r>
          </a:p>
          <a:p>
            <a:pPr marL="342900" indent="-342900" algn="l" rtl="0" fontAlgn="base">
              <a:buFont typeface="Arial" panose="020B0604020202020204" pitchFamily="34" charset="0"/>
              <a:buChar char="•"/>
            </a:pPr>
            <a:endParaRPr lang="en-US" sz="2000" b="0" i="0" u="none" strike="noStrike" baseline="0" dirty="0">
              <a:solidFill>
                <a:srgbClr val="010202"/>
              </a:solidFill>
              <a:latin typeface="Arial" panose="020B0604020202020204" pitchFamily="34" charset="0"/>
            </a:endParaRPr>
          </a:p>
          <a:p>
            <a:pPr marL="342900" indent="-342900" algn="l" rtl="0" fontAlgn="base">
              <a:buFont typeface="Arial" panose="020B0604020202020204" pitchFamily="34" charset="0"/>
              <a:buChar char="•"/>
            </a:pPr>
            <a:r>
              <a:rPr lang="en-US" sz="2000" b="0" i="0" u="none" strike="noStrike" baseline="0" dirty="0">
                <a:solidFill>
                  <a:srgbClr val="010202"/>
                </a:solidFill>
                <a:latin typeface="Arial" panose="020B0604020202020204" pitchFamily="34" charset="0"/>
              </a:rPr>
              <a:t>Cognitive reappraisal is about changing the way we think about a driving situation to change our response to the situation.</a:t>
            </a:r>
            <a:endParaRPr lang="en-US" sz="2000" b="0" i="0" baseline="30000" dirty="0">
              <a:solidFill>
                <a:srgbClr val="000000"/>
              </a:solidFill>
              <a:effectLst/>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E1D915D7-DC01-038E-364E-6BA55A1D0863}"/>
              </a:ext>
            </a:extLst>
          </p:cNvPr>
          <p:cNvSpPr txBox="1"/>
          <p:nvPr/>
        </p:nvSpPr>
        <p:spPr>
          <a:xfrm>
            <a:off x="144854" y="5518047"/>
            <a:ext cx="10490365" cy="1554272"/>
          </a:xfrm>
          <a:prstGeom prst="rect">
            <a:avLst/>
          </a:prstGeom>
          <a:noFill/>
        </p:spPr>
        <p:txBody>
          <a:bodyPr wrap="square" rtlCol="0">
            <a:spAutoFit/>
          </a:bodyPr>
          <a:lstStyle/>
          <a:p>
            <a:r>
              <a:rPr lang="en-US" sz="1100" dirty="0">
                <a:effectLst/>
                <a:latin typeface="Calibri" panose="020F0502020204030204" pitchFamily="34" charset="0"/>
                <a:ea typeface="Calibri" panose="020F0502020204030204" pitchFamily="34" charset="0"/>
              </a:rPr>
              <a:t>1. Lennon AJ, Watson B. “Teaching them a lesson?” A qualitative exploration of underlying motivations for driver aggression. </a:t>
            </a:r>
            <a:r>
              <a:rPr lang="en-US" sz="1100" i="1" dirty="0">
                <a:effectLst/>
                <a:latin typeface="Calibri" panose="020F0502020204030204" pitchFamily="34" charset="0"/>
                <a:ea typeface="Calibri" panose="020F0502020204030204" pitchFamily="34" charset="0"/>
              </a:rPr>
              <a:t>Accident Analysis &amp; Prevention</a:t>
            </a:r>
            <a:r>
              <a:rPr lang="en-US" sz="1100" dirty="0">
                <a:effectLst/>
                <a:latin typeface="Calibri" panose="020F0502020204030204" pitchFamily="34" charset="0"/>
                <a:ea typeface="Calibri" panose="020F0502020204030204" pitchFamily="34" charset="0"/>
              </a:rPr>
              <a:t>. 2011;43(6):2200-2208. doi:10.1016/j.aap.2011.06.015</a:t>
            </a:r>
          </a:p>
          <a:p>
            <a:endParaRPr lang="en-US" sz="900" dirty="0">
              <a:latin typeface="Calibri" panose="020F0502020204030204" pitchFamily="34" charset="0"/>
              <a:ea typeface="Calibri" panose="020F0502020204030204" pitchFamily="34" charset="0"/>
            </a:endParaRPr>
          </a:p>
          <a:p>
            <a:pPr algn="l" rtl="0" fontAlgn="base"/>
            <a:r>
              <a:rPr lang="en-US" sz="1100" b="0" i="0" dirty="0">
                <a:solidFill>
                  <a:srgbClr val="000000"/>
                </a:solidFill>
                <a:effectLst/>
                <a:latin typeface="Calibri" panose="020F0502020204030204" pitchFamily="34" charset="0"/>
              </a:rPr>
              <a:t>2. </a:t>
            </a:r>
            <a:r>
              <a:rPr lang="en-US" sz="1100" b="0" i="0" dirty="0" err="1">
                <a:solidFill>
                  <a:srgbClr val="000000"/>
                </a:solidFill>
                <a:effectLst/>
                <a:latin typeface="Calibri" panose="020F0502020204030204" pitchFamily="34" charset="0"/>
              </a:rPr>
              <a:t>Berdoulat</a:t>
            </a:r>
            <a:r>
              <a:rPr lang="en-US" sz="1100" b="0" i="0" dirty="0">
                <a:solidFill>
                  <a:srgbClr val="000000"/>
                </a:solidFill>
                <a:effectLst/>
                <a:latin typeface="Calibri" panose="020F0502020204030204" pitchFamily="34" charset="0"/>
              </a:rPr>
              <a:t>, E., </a:t>
            </a:r>
            <a:r>
              <a:rPr lang="en-US" sz="1100" b="0" i="0" dirty="0" err="1">
                <a:solidFill>
                  <a:srgbClr val="000000"/>
                </a:solidFill>
                <a:effectLst/>
                <a:latin typeface="Calibri" panose="020F0502020204030204" pitchFamily="34" charset="0"/>
              </a:rPr>
              <a:t>Deninotti</a:t>
            </a:r>
            <a:r>
              <a:rPr lang="en-US" sz="1100" b="0" i="0" dirty="0">
                <a:solidFill>
                  <a:srgbClr val="000000"/>
                </a:solidFill>
                <a:effectLst/>
                <a:latin typeface="Calibri" panose="020F0502020204030204" pitchFamily="34" charset="0"/>
              </a:rPr>
              <a:t>, J., &amp; </a:t>
            </a:r>
            <a:r>
              <a:rPr lang="en-US" sz="1100" b="0" i="0" dirty="0" err="1">
                <a:solidFill>
                  <a:srgbClr val="000000"/>
                </a:solidFill>
                <a:effectLst/>
                <a:latin typeface="Calibri" panose="020F0502020204030204" pitchFamily="34" charset="0"/>
              </a:rPr>
              <a:t>Vavassori</a:t>
            </a:r>
            <a:r>
              <a:rPr lang="en-US" sz="1100" b="0" i="0" dirty="0">
                <a:solidFill>
                  <a:srgbClr val="000000"/>
                </a:solidFill>
                <a:effectLst/>
                <a:latin typeface="Calibri" panose="020F0502020204030204" pitchFamily="34" charset="0"/>
              </a:rPr>
              <a:t>, D. (2021). Typology of aggressive and transgressive drivers. </a:t>
            </a:r>
            <a:r>
              <a:rPr lang="en-US" sz="1100" b="0" i="1" dirty="0">
                <a:solidFill>
                  <a:srgbClr val="000000"/>
                </a:solidFill>
                <a:effectLst/>
                <a:latin typeface="Calibri" panose="020F0502020204030204" pitchFamily="34" charset="0"/>
              </a:rPr>
              <a:t>Accident Analysis &amp; Prevention</a:t>
            </a:r>
            <a:r>
              <a:rPr lang="en-US" sz="1100" b="0" i="0" dirty="0">
                <a:solidFill>
                  <a:srgbClr val="000000"/>
                </a:solidFill>
                <a:effectLst/>
                <a:latin typeface="Calibri" panose="020F0502020204030204" pitchFamily="34" charset="0"/>
              </a:rPr>
              <a:t>, </a:t>
            </a:r>
            <a:r>
              <a:rPr lang="en-US" sz="1100" b="0" i="1" dirty="0">
                <a:solidFill>
                  <a:srgbClr val="000000"/>
                </a:solidFill>
                <a:effectLst/>
                <a:latin typeface="Calibri" panose="020F0502020204030204" pitchFamily="34" charset="0"/>
              </a:rPr>
              <a:t>162</a:t>
            </a:r>
            <a:r>
              <a:rPr lang="en-US" sz="1100" b="0" i="0" dirty="0">
                <a:solidFill>
                  <a:srgbClr val="000000"/>
                </a:solidFill>
                <a:effectLst/>
                <a:latin typeface="Calibri" panose="020F0502020204030204" pitchFamily="34" charset="0"/>
              </a:rPr>
              <a:t>, 106404. https://doi.org/10.1016/j.aap.2021.106404 </a:t>
            </a:r>
            <a:endParaRPr lang="en-US" sz="1100" b="0" i="0" dirty="0">
              <a:solidFill>
                <a:srgbClr val="000000"/>
              </a:solidFill>
              <a:effectLst/>
              <a:latin typeface="Segoe UI" panose="020B0502040204020203" pitchFamily="34" charset="0"/>
            </a:endParaRPr>
          </a:p>
          <a:p>
            <a:pPr algn="l" rtl="0" fontAlgn="base"/>
            <a:endParaRPr lang="en-US" sz="900" dirty="0">
              <a:solidFill>
                <a:srgbClr val="000000"/>
              </a:solidFill>
              <a:latin typeface="Calibri" panose="020F0502020204030204" pitchFamily="34" charset="0"/>
            </a:endParaRPr>
          </a:p>
          <a:p>
            <a:pPr algn="l" rtl="0" fontAlgn="base"/>
            <a:r>
              <a:rPr lang="en-US" sz="1100" b="0" i="0" dirty="0">
                <a:solidFill>
                  <a:srgbClr val="000000"/>
                </a:solidFill>
                <a:effectLst/>
                <a:latin typeface="Calibri" panose="020F0502020204030204" pitchFamily="34" charset="0"/>
              </a:rPr>
              <a:t>3. Lennon, A. J., &amp; Watson, B. C. (2015). A matter of style? Driver attributional ‘style’ in accounting for the driving of others as protective or as predisposing drivers towards retaliatory aggressive driving. </a:t>
            </a:r>
            <a:r>
              <a:rPr lang="en-US" sz="1100" b="0" i="1" dirty="0">
                <a:solidFill>
                  <a:srgbClr val="000000"/>
                </a:solidFill>
                <a:effectLst/>
                <a:latin typeface="Calibri" panose="020F0502020204030204" pitchFamily="34" charset="0"/>
              </a:rPr>
              <a:t>Transportation Research Part F: Traffic Psychology and </a:t>
            </a:r>
            <a:r>
              <a:rPr lang="en-US" sz="1100" b="0" i="1" dirty="0" err="1">
                <a:solidFill>
                  <a:srgbClr val="000000"/>
                </a:solidFill>
                <a:effectLst/>
                <a:latin typeface="Calibri" panose="020F0502020204030204" pitchFamily="34" charset="0"/>
              </a:rPr>
              <a:t>Behaviour</a:t>
            </a:r>
            <a:r>
              <a:rPr lang="en-US" sz="1100" b="0" i="0" dirty="0">
                <a:solidFill>
                  <a:srgbClr val="000000"/>
                </a:solidFill>
                <a:effectLst/>
                <a:latin typeface="Calibri" panose="020F0502020204030204" pitchFamily="34" charset="0"/>
              </a:rPr>
              <a:t>, </a:t>
            </a:r>
            <a:r>
              <a:rPr lang="en-US" sz="1100" b="0" i="1" dirty="0">
                <a:solidFill>
                  <a:srgbClr val="000000"/>
                </a:solidFill>
                <a:effectLst/>
                <a:latin typeface="Calibri" panose="020F0502020204030204" pitchFamily="34" charset="0"/>
              </a:rPr>
              <a:t>30</a:t>
            </a:r>
            <a:r>
              <a:rPr lang="en-US" sz="1100" b="0" i="0" dirty="0">
                <a:solidFill>
                  <a:srgbClr val="000000"/>
                </a:solidFill>
                <a:effectLst/>
                <a:latin typeface="Calibri" panose="020F0502020204030204" pitchFamily="34" charset="0"/>
              </a:rPr>
              <a:t>, 163–172. https://doi.org/10.1016/j.trf.2015.03.001 </a:t>
            </a:r>
            <a:endParaRPr lang="en-US" sz="1100" b="0" i="0" dirty="0">
              <a:solidFill>
                <a:srgbClr val="000000"/>
              </a:solidFill>
              <a:effectLst/>
              <a:latin typeface="Segoe UI" panose="020B0502040204020203" pitchFamily="34" charset="0"/>
            </a:endParaRPr>
          </a:p>
          <a:p>
            <a:endParaRPr lang="en-US" sz="11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488812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532E343-D125-5F8F-3D00-EA9D12C2383A}"/>
              </a:ext>
            </a:extLst>
          </p:cNvPr>
          <p:cNvSpPr/>
          <p:nvPr/>
        </p:nvSpPr>
        <p:spPr>
          <a:xfrm>
            <a:off x="1" y="1"/>
            <a:ext cx="12192000" cy="1251156"/>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 y="1234028"/>
            <a:ext cx="12192000" cy="224958"/>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a:xfrm>
            <a:off x="838200" y="508909"/>
            <a:ext cx="10515600" cy="376075"/>
          </a:xfrm>
        </p:spPr>
        <p:txBody>
          <a:bodyPr>
            <a:normAutofit fontScale="90000"/>
          </a:bodyPr>
          <a:lstStyle/>
          <a:p>
            <a:r>
              <a:rPr lang="en-US" sz="3200" b="1" dirty="0">
                <a:solidFill>
                  <a:schemeClr val="bg1"/>
                </a:solidFill>
                <a:latin typeface="Arial"/>
                <a:cs typeface="Arial"/>
              </a:rPr>
              <a:t>Aggressive Driving Survey Data</a:t>
            </a:r>
          </a:p>
        </p:txBody>
      </p:sp>
      <p:sp>
        <p:nvSpPr>
          <p:cNvPr id="13" name="Rounded Rectangle 12">
            <a:extLst>
              <a:ext uri="{FF2B5EF4-FFF2-40B4-BE49-F238E27FC236}">
                <a16:creationId xmlns:a16="http://schemas.microsoft.com/office/drawing/2014/main" id="{C5702B06-B5ED-4C88-D6A0-C448479C1469}"/>
              </a:ext>
            </a:extLst>
          </p:cNvPr>
          <p:cNvSpPr/>
          <p:nvPr/>
        </p:nvSpPr>
        <p:spPr>
          <a:xfrm>
            <a:off x="6362299" y="1808030"/>
            <a:ext cx="5428648" cy="4893647"/>
          </a:xfrm>
          <a:prstGeom prst="roundRect">
            <a:avLst>
              <a:gd name="adj" fmla="val 7178"/>
            </a:avLst>
          </a:prstGeom>
          <a:noFill/>
          <a:ln w="88900">
            <a:solidFill>
              <a:srgbClr val="E3552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809B95A4-E74A-3657-3EE1-F0E9902D7281}"/>
              </a:ext>
            </a:extLst>
          </p:cNvPr>
          <p:cNvSpPr txBox="1"/>
          <p:nvPr/>
        </p:nvSpPr>
        <p:spPr>
          <a:xfrm>
            <a:off x="6593306" y="1904596"/>
            <a:ext cx="4109988" cy="4893647"/>
          </a:xfrm>
          <a:prstGeom prst="rect">
            <a:avLst/>
          </a:prstGeom>
          <a:noFill/>
        </p:spPr>
        <p:txBody>
          <a:bodyPr wrap="square" rtlCol="0">
            <a:spAutoFit/>
          </a:bodyPr>
          <a:lstStyle/>
          <a:p>
            <a:r>
              <a:rPr lang="en-US" sz="2400" b="0" i="0" u="none" strike="noStrike" baseline="0" dirty="0">
                <a:solidFill>
                  <a:srgbClr val="010202"/>
                </a:solidFill>
                <a:latin typeface="Arial" panose="020B0604020202020204" pitchFamily="34" charset="0"/>
              </a:rPr>
              <a:t>Participants reported engaging in aggressive driving more frequently if they experienced others driving aggressively more often. </a:t>
            </a:r>
          </a:p>
          <a:p>
            <a:endParaRPr lang="en-US" sz="2400" b="0" i="0" u="none" strike="noStrike" baseline="0" dirty="0">
              <a:solidFill>
                <a:srgbClr val="010202"/>
              </a:solidFill>
              <a:latin typeface="Arial" panose="020B0604020202020204" pitchFamily="34" charset="0"/>
            </a:endParaRPr>
          </a:p>
          <a:p>
            <a:r>
              <a:rPr lang="en-US" sz="2400" b="0" i="0" u="none" strike="noStrike" baseline="0" dirty="0">
                <a:solidFill>
                  <a:srgbClr val="010202"/>
                </a:solidFill>
                <a:latin typeface="Arial" panose="020B0604020202020204" pitchFamily="34" charset="0"/>
              </a:rPr>
              <a:t>Similarly, participants who perceived that others frequently drive aggressively engaged in aggressive driving more often themselves. </a:t>
            </a:r>
            <a:endParaRPr lang="en-US" sz="2400" dirty="0">
              <a:latin typeface="Arial" panose="020B0604020202020204" pitchFamily="34" charset="0"/>
              <a:cs typeface="Arial" panose="020B0604020202020204" pitchFamily="34" charset="0"/>
            </a:endParaRPr>
          </a:p>
        </p:txBody>
      </p:sp>
      <p:pic>
        <p:nvPicPr>
          <p:cNvPr id="16" name="Picture 15" descr="A red and white logo&#10;&#10;Description automatically generated">
            <a:extLst>
              <a:ext uri="{FF2B5EF4-FFF2-40B4-BE49-F238E27FC236}">
                <a16:creationId xmlns:a16="http://schemas.microsoft.com/office/drawing/2014/main" id="{49FBB3BC-1958-2283-F5DF-49131CB2D2DD}"/>
              </a:ext>
            </a:extLst>
          </p:cNvPr>
          <p:cNvPicPr>
            <a:picLocks noChangeAspect="1"/>
          </p:cNvPicPr>
          <p:nvPr/>
        </p:nvPicPr>
        <p:blipFill>
          <a:blip r:embed="rId2"/>
          <a:stretch>
            <a:fillRect/>
          </a:stretch>
        </p:blipFill>
        <p:spPr>
          <a:xfrm>
            <a:off x="10327115" y="1904596"/>
            <a:ext cx="1161175" cy="1161175"/>
          </a:xfrm>
          <a:prstGeom prst="rect">
            <a:avLst/>
          </a:prstGeom>
        </p:spPr>
      </p:pic>
      <p:sp>
        <p:nvSpPr>
          <p:cNvPr id="6" name="TextBox 5">
            <a:extLst>
              <a:ext uri="{FF2B5EF4-FFF2-40B4-BE49-F238E27FC236}">
                <a16:creationId xmlns:a16="http://schemas.microsoft.com/office/drawing/2014/main" id="{CC6001F6-C5E3-2ED4-AD15-3A5BD02EE027}"/>
              </a:ext>
            </a:extLst>
          </p:cNvPr>
          <p:cNvSpPr txBox="1"/>
          <p:nvPr/>
        </p:nvSpPr>
        <p:spPr>
          <a:xfrm>
            <a:off x="1045946" y="1760065"/>
            <a:ext cx="4228700" cy="3046988"/>
          </a:xfrm>
          <a:prstGeom prst="rect">
            <a:avLst/>
          </a:prstGeom>
          <a:noFill/>
        </p:spPr>
        <p:txBody>
          <a:bodyPr wrap="square">
            <a:spAutoFit/>
          </a:bodyPr>
          <a:lstStyle/>
          <a:p>
            <a:r>
              <a:rPr lang="en-US" sz="2400" b="0" i="0" u="none" strike="noStrike" baseline="0" dirty="0">
                <a:solidFill>
                  <a:srgbClr val="221E1F"/>
                </a:solidFill>
                <a:latin typeface="Arial" panose="020B0604020202020204" pitchFamily="34" charset="0"/>
              </a:rPr>
              <a:t>If people can reconceptualize the behavior of other drivers as neutral or an innocent mistake rather than malicious or intentionally hostile, </a:t>
            </a:r>
            <a:r>
              <a:rPr lang="en-US" sz="2400" b="1" i="0" u="none" strike="noStrike" baseline="0" dirty="0">
                <a:solidFill>
                  <a:srgbClr val="221E1F"/>
                </a:solidFill>
                <a:latin typeface="Arial" panose="020B0604020202020204" pitchFamily="34" charset="0"/>
              </a:rPr>
              <a:t>they may be less likely to engage in aggressive driving actions.</a:t>
            </a:r>
            <a:endParaRPr lang="en-US" sz="3200" dirty="0">
              <a:latin typeface="Arial" panose="020B060402020202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69390892-BF63-38BD-EF26-331A696DF377}"/>
              </a:ext>
            </a:extLst>
          </p:cNvPr>
          <p:cNvCxnSpPr>
            <a:cxnSpLocks/>
          </p:cNvCxnSpPr>
          <p:nvPr/>
        </p:nvCxnSpPr>
        <p:spPr>
          <a:xfrm>
            <a:off x="712127" y="1821918"/>
            <a:ext cx="0" cy="302921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7DE9E5C3-E517-40B2-2A39-AFBBA7A9D3A7}"/>
              </a:ext>
            </a:extLst>
          </p:cNvPr>
          <p:cNvPicPr>
            <a:picLocks noChangeAspect="1"/>
          </p:cNvPicPr>
          <p:nvPr/>
        </p:nvPicPr>
        <p:blipFill>
          <a:blip r:embed="rId3"/>
          <a:stretch>
            <a:fillRect/>
          </a:stretch>
        </p:blipFill>
        <p:spPr>
          <a:xfrm>
            <a:off x="1844316" y="5010989"/>
            <a:ext cx="1692898" cy="1690688"/>
          </a:xfrm>
          <a:prstGeom prst="rect">
            <a:avLst/>
          </a:prstGeom>
        </p:spPr>
      </p:pic>
    </p:spTree>
    <p:extLst>
      <p:ext uri="{BB962C8B-B14F-4D97-AF65-F5344CB8AC3E}">
        <p14:creationId xmlns:p14="http://schemas.microsoft.com/office/powerpoint/2010/main" val="7934975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3D8E3DB-6783-BD88-0F20-D5919CA8ABE9}"/>
              </a:ext>
            </a:extLst>
          </p:cNvPr>
          <p:cNvSpPr/>
          <p:nvPr/>
        </p:nvSpPr>
        <p:spPr>
          <a:xfrm>
            <a:off x="10568539" y="-1"/>
            <a:ext cx="1623462" cy="6930189"/>
          </a:xfrm>
          <a:prstGeom prst="rect">
            <a:avLst/>
          </a:prstGeom>
          <a:solidFill>
            <a:srgbClr val="6E98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532E343-D125-5F8F-3D00-EA9D12C2383A}"/>
              </a:ext>
            </a:extLst>
          </p:cNvPr>
          <p:cNvSpPr/>
          <p:nvPr/>
        </p:nvSpPr>
        <p:spPr>
          <a:xfrm>
            <a:off x="1" y="1"/>
            <a:ext cx="12192000" cy="1251156"/>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 y="1234028"/>
            <a:ext cx="12192000" cy="224958"/>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a:xfrm>
            <a:off x="838200" y="508909"/>
            <a:ext cx="10515600" cy="376075"/>
          </a:xfrm>
        </p:spPr>
        <p:txBody>
          <a:bodyPr>
            <a:normAutofit fontScale="90000"/>
          </a:bodyPr>
          <a:lstStyle/>
          <a:p>
            <a:r>
              <a:rPr lang="en-US" sz="3200" b="1" dirty="0">
                <a:solidFill>
                  <a:schemeClr val="bg1"/>
                </a:solidFill>
                <a:latin typeface="Arial" panose="020B0604020202020204" pitchFamily="34" charset="0"/>
                <a:cs typeface="Arial" panose="020B0604020202020204" pitchFamily="34" charset="0"/>
              </a:rPr>
              <a:t>Adaptive Responses</a:t>
            </a:r>
          </a:p>
        </p:txBody>
      </p:sp>
      <p:sp>
        <p:nvSpPr>
          <p:cNvPr id="14" name="TextBox 13">
            <a:extLst>
              <a:ext uri="{FF2B5EF4-FFF2-40B4-BE49-F238E27FC236}">
                <a16:creationId xmlns:a16="http://schemas.microsoft.com/office/drawing/2014/main" id="{809B95A4-E74A-3657-3EE1-F0E9902D7281}"/>
              </a:ext>
            </a:extLst>
          </p:cNvPr>
          <p:cNvSpPr txBox="1"/>
          <p:nvPr/>
        </p:nvSpPr>
        <p:spPr>
          <a:xfrm>
            <a:off x="1390650" y="2013180"/>
            <a:ext cx="7296150" cy="4031873"/>
          </a:xfrm>
          <a:prstGeom prst="rect">
            <a:avLst/>
          </a:prstGeom>
          <a:noFill/>
        </p:spPr>
        <p:txBody>
          <a:bodyPr wrap="square" rtlCol="0">
            <a:spAutoFit/>
          </a:bodyPr>
          <a:lstStyle/>
          <a:p>
            <a:pPr algn="l" rtl="0" fontAlgn="base"/>
            <a:r>
              <a:rPr lang="en-US" sz="3200" b="0" i="0" u="none" strike="noStrike" baseline="0" dirty="0">
                <a:solidFill>
                  <a:srgbClr val="010202"/>
                </a:solidFill>
                <a:latin typeface="Arial" panose="020B0604020202020204" pitchFamily="34" charset="0"/>
              </a:rPr>
              <a:t>Adaptive responses are constructive ways people respond to feelings of anger that focus on safe driving and coping. These responses include problem-solving, changing perspective, reframing the situation, acceptance, and using coping strategies that reduce anger</a:t>
            </a:r>
            <a:r>
              <a:rPr lang="en-US" sz="3200" dirty="0">
                <a:solidFill>
                  <a:srgbClr val="010202"/>
                </a:solidFill>
                <a:latin typeface="Arial" panose="020B0604020202020204" pitchFamily="34" charset="0"/>
              </a:rPr>
              <a:t>.</a:t>
            </a:r>
            <a:r>
              <a:rPr lang="en-US" sz="3200" baseline="30000" dirty="0">
                <a:solidFill>
                  <a:srgbClr val="010202"/>
                </a:solidFill>
                <a:latin typeface="Arial" panose="020B0604020202020204" pitchFamily="34" charset="0"/>
              </a:rPr>
              <a:t>1</a:t>
            </a:r>
            <a:endParaRPr lang="en-US" sz="3200" b="0" i="0" baseline="30000" dirty="0">
              <a:solidFill>
                <a:srgbClr val="000000"/>
              </a:solidFill>
              <a:effectLst/>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8EB669EC-BB21-8F5C-7303-0456D25B4999}"/>
              </a:ext>
            </a:extLst>
          </p:cNvPr>
          <p:cNvSpPr txBox="1"/>
          <p:nvPr/>
        </p:nvSpPr>
        <p:spPr>
          <a:xfrm>
            <a:off x="2252011" y="6270267"/>
            <a:ext cx="8316528" cy="446597"/>
          </a:xfrm>
          <a:prstGeom prst="rect">
            <a:avLst/>
          </a:prstGeom>
          <a:noFill/>
        </p:spPr>
        <p:txBody>
          <a:bodyPr wrap="square" rtlCol="0">
            <a:spAutoFit/>
          </a:bodyPr>
          <a:lstStyle/>
          <a:p>
            <a:pPr marL="0" marR="0">
              <a:lnSpc>
                <a:spcPct val="107000"/>
              </a:lnSpc>
              <a:spcBef>
                <a:spcPts val="0"/>
              </a:spcBef>
              <a:spcAft>
                <a:spcPts val="800"/>
              </a:spcAft>
            </a:pPr>
            <a:r>
              <a:rPr lang="en-US" sz="1100" kern="100" dirty="0">
                <a:effectLst/>
                <a:latin typeface="Calibri" panose="020F0502020204030204" pitchFamily="34" charset="0"/>
                <a:ea typeface="Calibri" panose="020F0502020204030204" pitchFamily="34" charset="0"/>
                <a:cs typeface="Calibri" panose="020F0502020204030204" pitchFamily="34" charset="0"/>
              </a:rPr>
              <a:t>1. </a:t>
            </a:r>
            <a:r>
              <a:rPr lang="en-US" sz="1100" kern="100" dirty="0" err="1">
                <a:effectLst/>
                <a:latin typeface="Calibri" panose="020F0502020204030204" pitchFamily="34" charset="0"/>
                <a:ea typeface="Calibri" panose="020F0502020204030204" pitchFamily="34" charset="0"/>
                <a:cs typeface="Calibri" panose="020F0502020204030204" pitchFamily="34" charset="0"/>
              </a:rPr>
              <a:t>Deffenbacher</a:t>
            </a:r>
            <a:r>
              <a:rPr lang="en-US" sz="1100" kern="100" dirty="0">
                <a:effectLst/>
                <a:latin typeface="Calibri" panose="020F0502020204030204" pitchFamily="34" charset="0"/>
                <a:ea typeface="Calibri" panose="020F0502020204030204" pitchFamily="34" charset="0"/>
                <a:cs typeface="Calibri" panose="020F0502020204030204" pitchFamily="34" charset="0"/>
              </a:rPr>
              <a:t> JL, Lynch RS, </a:t>
            </a:r>
            <a:r>
              <a:rPr lang="en-US" sz="1100" kern="100" dirty="0" err="1">
                <a:effectLst/>
                <a:latin typeface="Calibri" panose="020F0502020204030204" pitchFamily="34" charset="0"/>
                <a:ea typeface="Calibri" panose="020F0502020204030204" pitchFamily="34" charset="0"/>
                <a:cs typeface="Calibri" panose="020F0502020204030204" pitchFamily="34" charset="0"/>
              </a:rPr>
              <a:t>Oetting</a:t>
            </a:r>
            <a:r>
              <a:rPr lang="en-US" sz="1100" kern="100" dirty="0">
                <a:effectLst/>
                <a:latin typeface="Calibri" panose="020F0502020204030204" pitchFamily="34" charset="0"/>
                <a:ea typeface="Calibri" panose="020F0502020204030204" pitchFamily="34" charset="0"/>
                <a:cs typeface="Calibri" panose="020F0502020204030204" pitchFamily="34" charset="0"/>
              </a:rPr>
              <a:t> ER, </a:t>
            </a:r>
            <a:r>
              <a:rPr lang="en-US" sz="1100" kern="100" dirty="0" err="1">
                <a:effectLst/>
                <a:latin typeface="Calibri" panose="020F0502020204030204" pitchFamily="34" charset="0"/>
                <a:ea typeface="Calibri" panose="020F0502020204030204" pitchFamily="34" charset="0"/>
                <a:cs typeface="Calibri" panose="020F0502020204030204" pitchFamily="34" charset="0"/>
              </a:rPr>
              <a:t>Swaim</a:t>
            </a:r>
            <a:r>
              <a:rPr lang="en-US" sz="1100" kern="100" dirty="0">
                <a:effectLst/>
                <a:latin typeface="Calibri" panose="020F0502020204030204" pitchFamily="34" charset="0"/>
                <a:ea typeface="Calibri" panose="020F0502020204030204" pitchFamily="34" charset="0"/>
                <a:cs typeface="Calibri" panose="020F0502020204030204" pitchFamily="34" charset="0"/>
              </a:rPr>
              <a:t> RC. The driving anger expression inventory: a measure of how people express their anger on the road. </a:t>
            </a:r>
            <a:r>
              <a:rPr lang="en-US" sz="1100" i="1" kern="100" dirty="0" err="1">
                <a:effectLst/>
                <a:latin typeface="Calibri" panose="020F0502020204030204" pitchFamily="34" charset="0"/>
                <a:ea typeface="Calibri" panose="020F0502020204030204" pitchFamily="34" charset="0"/>
                <a:cs typeface="Calibri" panose="020F0502020204030204" pitchFamily="34" charset="0"/>
              </a:rPr>
              <a:t>Behaviour</a:t>
            </a:r>
            <a:r>
              <a:rPr lang="en-US" sz="1100" i="1" kern="100" dirty="0">
                <a:effectLst/>
                <a:latin typeface="Calibri" panose="020F0502020204030204" pitchFamily="34" charset="0"/>
                <a:ea typeface="Calibri" panose="020F0502020204030204" pitchFamily="34" charset="0"/>
                <a:cs typeface="Calibri" panose="020F0502020204030204" pitchFamily="34" charset="0"/>
              </a:rPr>
              <a:t> Research and Therapy</a:t>
            </a:r>
            <a:r>
              <a:rPr lang="en-US" sz="1100" kern="100" dirty="0">
                <a:effectLst/>
                <a:latin typeface="Calibri" panose="020F0502020204030204" pitchFamily="34" charset="0"/>
                <a:ea typeface="Calibri" panose="020F0502020204030204" pitchFamily="34" charset="0"/>
                <a:cs typeface="Calibri" panose="020F0502020204030204" pitchFamily="34" charset="0"/>
              </a:rPr>
              <a:t>. 2002;40(6):717-737. doi:10.1016/s0005-7967(01)00063-8</a:t>
            </a:r>
            <a:endParaRPr lang="en-US" sz="11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3647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3D8E3DB-6783-BD88-0F20-D5919CA8ABE9}"/>
              </a:ext>
            </a:extLst>
          </p:cNvPr>
          <p:cNvSpPr/>
          <p:nvPr/>
        </p:nvSpPr>
        <p:spPr>
          <a:xfrm>
            <a:off x="10568539" y="-1"/>
            <a:ext cx="1623462" cy="6930189"/>
          </a:xfrm>
          <a:prstGeom prst="rect">
            <a:avLst/>
          </a:prstGeom>
          <a:solidFill>
            <a:srgbClr val="6E98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532E343-D125-5F8F-3D00-EA9D12C2383A}"/>
              </a:ext>
            </a:extLst>
          </p:cNvPr>
          <p:cNvSpPr/>
          <p:nvPr/>
        </p:nvSpPr>
        <p:spPr>
          <a:xfrm>
            <a:off x="1" y="1"/>
            <a:ext cx="12192000" cy="1251156"/>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 y="1234028"/>
            <a:ext cx="12192000" cy="224958"/>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a:xfrm>
            <a:off x="838200" y="508909"/>
            <a:ext cx="10515600" cy="376075"/>
          </a:xfrm>
        </p:spPr>
        <p:txBody>
          <a:bodyPr>
            <a:normAutofit fontScale="90000"/>
          </a:bodyPr>
          <a:lstStyle/>
          <a:p>
            <a:r>
              <a:rPr lang="en-US" sz="3200" b="1" dirty="0">
                <a:solidFill>
                  <a:schemeClr val="bg1"/>
                </a:solidFill>
                <a:latin typeface="Arial" panose="020B0604020202020204" pitchFamily="34" charset="0"/>
                <a:cs typeface="Arial" panose="020B0604020202020204" pitchFamily="34" charset="0"/>
              </a:rPr>
              <a:t>Examples of adaptive responses</a:t>
            </a:r>
            <a:r>
              <a:rPr lang="en-US" sz="3200" b="1" baseline="30000" dirty="0">
                <a:solidFill>
                  <a:schemeClr val="bg1"/>
                </a:solidFill>
                <a:latin typeface="Arial" panose="020B0604020202020204" pitchFamily="34" charset="0"/>
                <a:cs typeface="Arial" panose="020B0604020202020204" pitchFamily="34" charset="0"/>
              </a:rPr>
              <a:t>1</a:t>
            </a:r>
            <a:r>
              <a:rPr lang="en-US" sz="3200" b="1" dirty="0">
                <a:solidFill>
                  <a:schemeClr val="bg1"/>
                </a:solidFill>
                <a:latin typeface="Arial" panose="020B0604020202020204" pitchFamily="34" charset="0"/>
                <a:cs typeface="Arial" panose="020B0604020202020204" pitchFamily="34" charset="0"/>
              </a:rPr>
              <a:t> include:</a:t>
            </a:r>
          </a:p>
        </p:txBody>
      </p:sp>
      <p:sp>
        <p:nvSpPr>
          <p:cNvPr id="6" name="TextBox 5">
            <a:extLst>
              <a:ext uri="{FF2B5EF4-FFF2-40B4-BE49-F238E27FC236}">
                <a16:creationId xmlns:a16="http://schemas.microsoft.com/office/drawing/2014/main" id="{49151392-3312-8707-7323-325C33F32158}"/>
              </a:ext>
            </a:extLst>
          </p:cNvPr>
          <p:cNvSpPr txBox="1"/>
          <p:nvPr/>
        </p:nvSpPr>
        <p:spPr>
          <a:xfrm>
            <a:off x="1980734" y="6325918"/>
            <a:ext cx="8505825" cy="726481"/>
          </a:xfrm>
          <a:prstGeom prst="rect">
            <a:avLst/>
          </a:prstGeom>
          <a:noFill/>
        </p:spPr>
        <p:txBody>
          <a:bodyPr wrap="square" rtlCol="0">
            <a:spAutoFit/>
          </a:bodyPr>
          <a:lstStyle/>
          <a:p>
            <a:pPr marL="0" marR="0">
              <a:lnSpc>
                <a:spcPct val="107000"/>
              </a:lnSpc>
              <a:spcBef>
                <a:spcPts val="0"/>
              </a:spcBef>
              <a:spcAft>
                <a:spcPts val="800"/>
              </a:spcAft>
            </a:pPr>
            <a:r>
              <a:rPr lang="en-US" sz="1100" kern="100" dirty="0">
                <a:effectLst/>
                <a:latin typeface="Calibri" panose="020F0502020204030204" pitchFamily="34" charset="0"/>
                <a:ea typeface="Calibri" panose="020F0502020204030204" pitchFamily="34" charset="0"/>
                <a:cs typeface="Calibri" panose="020F0502020204030204" pitchFamily="34" charset="0"/>
              </a:rPr>
              <a:t>1. </a:t>
            </a:r>
            <a:r>
              <a:rPr lang="en-US" sz="1100" kern="100" dirty="0" err="1">
                <a:effectLst/>
                <a:latin typeface="Calibri" panose="020F0502020204030204" pitchFamily="34" charset="0"/>
                <a:ea typeface="Calibri" panose="020F0502020204030204" pitchFamily="34" charset="0"/>
                <a:cs typeface="Calibri" panose="020F0502020204030204" pitchFamily="34" charset="0"/>
              </a:rPr>
              <a:t>Deffenbacher</a:t>
            </a:r>
            <a:r>
              <a:rPr lang="en-US" sz="1100" kern="100" dirty="0">
                <a:effectLst/>
                <a:latin typeface="Calibri" panose="020F0502020204030204" pitchFamily="34" charset="0"/>
                <a:ea typeface="Calibri" panose="020F0502020204030204" pitchFamily="34" charset="0"/>
                <a:cs typeface="Calibri" panose="020F0502020204030204" pitchFamily="34" charset="0"/>
              </a:rPr>
              <a:t> JL, Lynch RS, </a:t>
            </a:r>
            <a:r>
              <a:rPr lang="en-US" sz="1100" kern="100" dirty="0" err="1">
                <a:effectLst/>
                <a:latin typeface="Calibri" panose="020F0502020204030204" pitchFamily="34" charset="0"/>
                <a:ea typeface="Calibri" panose="020F0502020204030204" pitchFamily="34" charset="0"/>
                <a:cs typeface="Calibri" panose="020F0502020204030204" pitchFamily="34" charset="0"/>
              </a:rPr>
              <a:t>Oetting</a:t>
            </a:r>
            <a:r>
              <a:rPr lang="en-US" sz="1100" kern="100" dirty="0">
                <a:effectLst/>
                <a:latin typeface="Calibri" panose="020F0502020204030204" pitchFamily="34" charset="0"/>
                <a:ea typeface="Calibri" panose="020F0502020204030204" pitchFamily="34" charset="0"/>
                <a:cs typeface="Calibri" panose="020F0502020204030204" pitchFamily="34" charset="0"/>
              </a:rPr>
              <a:t> ER, </a:t>
            </a:r>
            <a:r>
              <a:rPr lang="en-US" sz="1100" kern="100" dirty="0" err="1">
                <a:effectLst/>
                <a:latin typeface="Calibri" panose="020F0502020204030204" pitchFamily="34" charset="0"/>
                <a:ea typeface="Calibri" panose="020F0502020204030204" pitchFamily="34" charset="0"/>
                <a:cs typeface="Calibri" panose="020F0502020204030204" pitchFamily="34" charset="0"/>
              </a:rPr>
              <a:t>Swaim</a:t>
            </a:r>
            <a:r>
              <a:rPr lang="en-US" sz="1100" kern="100" dirty="0">
                <a:effectLst/>
                <a:latin typeface="Calibri" panose="020F0502020204030204" pitchFamily="34" charset="0"/>
                <a:ea typeface="Calibri" panose="020F0502020204030204" pitchFamily="34" charset="0"/>
                <a:cs typeface="Calibri" panose="020F0502020204030204" pitchFamily="34" charset="0"/>
              </a:rPr>
              <a:t> RC. The driving anger expression inventory: a measure of how people express their anger on the road. </a:t>
            </a:r>
            <a:r>
              <a:rPr lang="en-US" sz="1100" i="1" kern="100" dirty="0" err="1">
                <a:effectLst/>
                <a:latin typeface="Calibri" panose="020F0502020204030204" pitchFamily="34" charset="0"/>
                <a:ea typeface="Calibri" panose="020F0502020204030204" pitchFamily="34" charset="0"/>
                <a:cs typeface="Calibri" panose="020F0502020204030204" pitchFamily="34" charset="0"/>
              </a:rPr>
              <a:t>Behaviour</a:t>
            </a:r>
            <a:r>
              <a:rPr lang="en-US" sz="1100" i="1" kern="100" dirty="0">
                <a:effectLst/>
                <a:latin typeface="Calibri" panose="020F0502020204030204" pitchFamily="34" charset="0"/>
                <a:ea typeface="Calibri" panose="020F0502020204030204" pitchFamily="34" charset="0"/>
                <a:cs typeface="Calibri" panose="020F0502020204030204" pitchFamily="34" charset="0"/>
              </a:rPr>
              <a:t> Research and Therapy</a:t>
            </a:r>
            <a:r>
              <a:rPr lang="en-US" sz="1100" kern="100" dirty="0">
                <a:effectLst/>
                <a:latin typeface="Calibri" panose="020F0502020204030204" pitchFamily="34" charset="0"/>
                <a:ea typeface="Calibri" panose="020F0502020204030204" pitchFamily="34" charset="0"/>
                <a:cs typeface="Calibri" panose="020F0502020204030204" pitchFamily="34" charset="0"/>
              </a:rPr>
              <a:t>. 2002;40(6):717-737. doi:10.1016/s0005-7967(01)00063-8</a:t>
            </a:r>
            <a:endParaRPr lang="en-US" sz="1100" kern="100" dirty="0">
              <a:effectLst/>
              <a:latin typeface="Calibri" panose="020F0502020204030204" pitchFamily="34" charset="0"/>
              <a:ea typeface="Calibri" panose="020F0502020204030204" pitchFamily="34" charset="0"/>
              <a:cs typeface="Arial" panose="020B0604020202020204" pitchFamily="34" charset="0"/>
            </a:endParaRPr>
          </a:p>
          <a:p>
            <a:endParaRPr lang="en-US" sz="1100" dirty="0"/>
          </a:p>
        </p:txBody>
      </p:sp>
      <p:pic>
        <p:nvPicPr>
          <p:cNvPr id="7" name="Picture 6" descr="A group of rectangular blue rectangles with white text&#10;&#10;Description automatically generated">
            <a:extLst>
              <a:ext uri="{FF2B5EF4-FFF2-40B4-BE49-F238E27FC236}">
                <a16:creationId xmlns:a16="http://schemas.microsoft.com/office/drawing/2014/main" id="{9FB7A6E3-C3BA-FD38-2FFE-34FC926B65FC}"/>
              </a:ext>
            </a:extLst>
          </p:cNvPr>
          <p:cNvPicPr>
            <a:picLocks noChangeAspect="1"/>
          </p:cNvPicPr>
          <p:nvPr/>
        </p:nvPicPr>
        <p:blipFill>
          <a:blip r:embed="rId2"/>
          <a:stretch>
            <a:fillRect/>
          </a:stretch>
        </p:blipFill>
        <p:spPr>
          <a:xfrm>
            <a:off x="518556" y="1624625"/>
            <a:ext cx="9630887" cy="4687424"/>
          </a:xfrm>
          <a:prstGeom prst="rect">
            <a:avLst/>
          </a:prstGeom>
        </p:spPr>
      </p:pic>
    </p:spTree>
    <p:extLst>
      <p:ext uri="{BB962C8B-B14F-4D97-AF65-F5344CB8AC3E}">
        <p14:creationId xmlns:p14="http://schemas.microsoft.com/office/powerpoint/2010/main" val="40921622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532E343-D125-5F8F-3D00-EA9D12C2383A}"/>
              </a:ext>
            </a:extLst>
          </p:cNvPr>
          <p:cNvSpPr/>
          <p:nvPr/>
        </p:nvSpPr>
        <p:spPr>
          <a:xfrm>
            <a:off x="1" y="1"/>
            <a:ext cx="12192000" cy="1251156"/>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 y="1234028"/>
            <a:ext cx="12192000" cy="224958"/>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a:xfrm>
            <a:off x="838200" y="508909"/>
            <a:ext cx="10515600" cy="376075"/>
          </a:xfrm>
        </p:spPr>
        <p:txBody>
          <a:bodyPr>
            <a:normAutofit fontScale="90000"/>
          </a:bodyPr>
          <a:lstStyle/>
          <a:p>
            <a:r>
              <a:rPr lang="en-US" sz="3200" b="1" dirty="0">
                <a:solidFill>
                  <a:schemeClr val="bg1"/>
                </a:solidFill>
                <a:latin typeface="Arial"/>
                <a:cs typeface="Arial"/>
              </a:rPr>
              <a:t>Aggressive Driving Survey Data</a:t>
            </a:r>
          </a:p>
        </p:txBody>
      </p:sp>
      <p:sp>
        <p:nvSpPr>
          <p:cNvPr id="13" name="Rounded Rectangle 12">
            <a:extLst>
              <a:ext uri="{FF2B5EF4-FFF2-40B4-BE49-F238E27FC236}">
                <a16:creationId xmlns:a16="http://schemas.microsoft.com/office/drawing/2014/main" id="{C5702B06-B5ED-4C88-D6A0-C448479C1469}"/>
              </a:ext>
            </a:extLst>
          </p:cNvPr>
          <p:cNvSpPr/>
          <p:nvPr/>
        </p:nvSpPr>
        <p:spPr>
          <a:xfrm>
            <a:off x="5194559" y="1808030"/>
            <a:ext cx="6596388" cy="4844167"/>
          </a:xfrm>
          <a:prstGeom prst="roundRect">
            <a:avLst>
              <a:gd name="adj" fmla="val 7178"/>
            </a:avLst>
          </a:prstGeom>
          <a:noFill/>
          <a:ln w="88900">
            <a:solidFill>
              <a:srgbClr val="E3552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809B95A4-E74A-3657-3EE1-F0E9902D7281}"/>
              </a:ext>
            </a:extLst>
          </p:cNvPr>
          <p:cNvSpPr txBox="1"/>
          <p:nvPr/>
        </p:nvSpPr>
        <p:spPr>
          <a:xfrm>
            <a:off x="5286122" y="2081760"/>
            <a:ext cx="6114581" cy="4039590"/>
          </a:xfrm>
          <a:prstGeom prst="rect">
            <a:avLst/>
          </a:prstGeom>
          <a:noFill/>
        </p:spPr>
        <p:txBody>
          <a:bodyPr wrap="square" rtlCol="0">
            <a:spAutoFit/>
          </a:bodyPr>
          <a:lstStyle/>
          <a:p>
            <a:r>
              <a:rPr lang="en-US" sz="1800" b="0" i="0" u="none" strike="noStrike" baseline="0" dirty="0">
                <a:solidFill>
                  <a:srgbClr val="010202"/>
                </a:solidFill>
                <a:latin typeface="Arial" panose="020B0604020202020204" pitchFamily="34" charset="0"/>
              </a:rPr>
              <a:t>Most participants often used adaptive responses to feeling angry while driving. </a:t>
            </a:r>
          </a:p>
          <a:p>
            <a:endParaRPr lang="en-US" sz="1800" b="0" i="0" u="none" strike="noStrike" baseline="0" dirty="0">
              <a:solidFill>
                <a:srgbClr val="010202"/>
              </a:solidFill>
              <a:latin typeface="Arial" panose="020B0604020202020204" pitchFamily="34" charset="0"/>
            </a:endParaRPr>
          </a:p>
          <a:p>
            <a:r>
              <a:rPr lang="en-US" sz="1800" b="0" i="0" u="none" strike="noStrike" baseline="0" dirty="0">
                <a:solidFill>
                  <a:srgbClr val="010202"/>
                </a:solidFill>
                <a:latin typeface="Arial" panose="020B0604020202020204" pitchFamily="34" charset="0"/>
              </a:rPr>
              <a:t>Greater use of adaptive responses, both in how often and in the number of different adaptive responses reported, was associated with less aggressive driving. </a:t>
            </a:r>
          </a:p>
          <a:p>
            <a:endParaRPr lang="en-US" sz="1800" b="0" i="0" u="none" strike="noStrike" baseline="0" dirty="0">
              <a:solidFill>
                <a:srgbClr val="010202"/>
              </a:solidFill>
              <a:latin typeface="Arial" panose="020B0604020202020204" pitchFamily="34" charset="0"/>
            </a:endParaRPr>
          </a:p>
          <a:p>
            <a:r>
              <a:rPr lang="en-US" sz="1800" b="0" i="0" u="none" strike="noStrike" baseline="0" dirty="0">
                <a:solidFill>
                  <a:srgbClr val="010202"/>
                </a:solidFill>
                <a:latin typeface="Arial" panose="020B0604020202020204" pitchFamily="34" charset="0"/>
              </a:rPr>
              <a:t>Most participants rarely responded aggressively to feeling angry while driving. </a:t>
            </a:r>
          </a:p>
          <a:p>
            <a:endParaRPr lang="en-US" sz="1800" b="0" i="0" u="none" strike="noStrike" baseline="0" dirty="0">
              <a:solidFill>
                <a:srgbClr val="010202"/>
              </a:solidFill>
              <a:latin typeface="Arial" panose="020B0604020202020204" pitchFamily="34" charset="0"/>
            </a:endParaRPr>
          </a:p>
          <a:p>
            <a:r>
              <a:rPr lang="en-US" sz="1800" b="0" i="0" u="none" strike="noStrike" baseline="0" dirty="0">
                <a:solidFill>
                  <a:srgbClr val="010202"/>
                </a:solidFill>
                <a:latin typeface="Arial" panose="020B0604020202020204" pitchFamily="34" charset="0"/>
              </a:rPr>
              <a:t>The most frequent positive/adaptive responses used by participants when angry included: telling yourself it’s not worth getting involved, accepting there are frustrating situations, telling yourself it’s not worth getting mad at. </a:t>
            </a:r>
            <a:endParaRPr lang="en-US" sz="2400" dirty="0">
              <a:latin typeface="Arial" panose="020B0604020202020204" pitchFamily="34" charset="0"/>
              <a:cs typeface="Arial" panose="020B0604020202020204" pitchFamily="34" charset="0"/>
            </a:endParaRPr>
          </a:p>
        </p:txBody>
      </p:sp>
      <p:pic>
        <p:nvPicPr>
          <p:cNvPr id="16" name="Picture 15" descr="A red and white logo&#10;&#10;Description automatically generated">
            <a:extLst>
              <a:ext uri="{FF2B5EF4-FFF2-40B4-BE49-F238E27FC236}">
                <a16:creationId xmlns:a16="http://schemas.microsoft.com/office/drawing/2014/main" id="{49FBB3BC-1958-2283-F5DF-49131CB2D2DD}"/>
              </a:ext>
            </a:extLst>
          </p:cNvPr>
          <p:cNvPicPr>
            <a:picLocks noChangeAspect="1"/>
          </p:cNvPicPr>
          <p:nvPr/>
        </p:nvPicPr>
        <p:blipFill>
          <a:blip r:embed="rId2"/>
          <a:stretch>
            <a:fillRect/>
          </a:stretch>
        </p:blipFill>
        <p:spPr>
          <a:xfrm>
            <a:off x="10970090" y="1530928"/>
            <a:ext cx="1161175" cy="1161175"/>
          </a:xfrm>
          <a:prstGeom prst="rect">
            <a:avLst/>
          </a:prstGeom>
        </p:spPr>
      </p:pic>
      <p:sp>
        <p:nvSpPr>
          <p:cNvPr id="6" name="TextBox 5">
            <a:extLst>
              <a:ext uri="{FF2B5EF4-FFF2-40B4-BE49-F238E27FC236}">
                <a16:creationId xmlns:a16="http://schemas.microsoft.com/office/drawing/2014/main" id="{CC6001F6-C5E3-2ED4-AD15-3A5BD02EE027}"/>
              </a:ext>
            </a:extLst>
          </p:cNvPr>
          <p:cNvSpPr txBox="1"/>
          <p:nvPr/>
        </p:nvSpPr>
        <p:spPr>
          <a:xfrm>
            <a:off x="1498333" y="1992695"/>
            <a:ext cx="3352797" cy="1938992"/>
          </a:xfrm>
          <a:prstGeom prst="rect">
            <a:avLst/>
          </a:prstGeom>
          <a:noFill/>
        </p:spPr>
        <p:txBody>
          <a:bodyPr wrap="square">
            <a:spAutoFit/>
          </a:bodyPr>
          <a:lstStyle/>
          <a:p>
            <a:r>
              <a:rPr lang="en-US" sz="2400" b="0" i="0" u="none" strike="noStrike" baseline="0" dirty="0">
                <a:solidFill>
                  <a:srgbClr val="221E1F"/>
                </a:solidFill>
                <a:latin typeface="Arial" panose="020B0604020202020204" pitchFamily="34" charset="0"/>
              </a:rPr>
              <a:t>Promoting adaptive responses to anger while driving </a:t>
            </a:r>
            <a:r>
              <a:rPr lang="en-US" sz="2400" b="1" i="0" u="none" strike="noStrike" baseline="0" dirty="0">
                <a:solidFill>
                  <a:srgbClr val="221E1F"/>
                </a:solidFill>
                <a:latin typeface="Arial" panose="020B0604020202020204" pitchFamily="34" charset="0"/>
              </a:rPr>
              <a:t>could reduce aggressive driving.</a:t>
            </a:r>
            <a:endParaRPr lang="en-US" sz="2400" dirty="0">
              <a:latin typeface="Arial" panose="020B060402020202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69390892-BF63-38BD-EF26-331A696DF377}"/>
              </a:ext>
            </a:extLst>
          </p:cNvPr>
          <p:cNvCxnSpPr>
            <a:cxnSpLocks/>
          </p:cNvCxnSpPr>
          <p:nvPr/>
        </p:nvCxnSpPr>
        <p:spPr>
          <a:xfrm>
            <a:off x="1116388" y="1808030"/>
            <a:ext cx="0" cy="212365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7DE9E5C3-E517-40B2-2A39-AFBBA7A9D3A7}"/>
              </a:ext>
            </a:extLst>
          </p:cNvPr>
          <p:cNvPicPr>
            <a:picLocks noChangeAspect="1"/>
          </p:cNvPicPr>
          <p:nvPr/>
        </p:nvPicPr>
        <p:blipFill>
          <a:blip r:embed="rId3"/>
          <a:stretch>
            <a:fillRect/>
          </a:stretch>
        </p:blipFill>
        <p:spPr>
          <a:xfrm>
            <a:off x="2046446" y="4465396"/>
            <a:ext cx="1692898" cy="1690688"/>
          </a:xfrm>
          <a:prstGeom prst="rect">
            <a:avLst/>
          </a:prstGeom>
        </p:spPr>
      </p:pic>
    </p:spTree>
    <p:extLst>
      <p:ext uri="{BB962C8B-B14F-4D97-AF65-F5344CB8AC3E}">
        <p14:creationId xmlns:p14="http://schemas.microsoft.com/office/powerpoint/2010/main" val="27787861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3A4AB4-D67A-1859-5773-23849BBA2C14}"/>
              </a:ext>
            </a:extLst>
          </p:cNvPr>
          <p:cNvSpPr/>
          <p:nvPr/>
        </p:nvSpPr>
        <p:spPr>
          <a:xfrm>
            <a:off x="3560919" y="0"/>
            <a:ext cx="8631082" cy="6858000"/>
          </a:xfrm>
          <a:prstGeom prst="rect">
            <a:avLst/>
          </a:prstGeom>
          <a:solidFill>
            <a:srgbClr val="6E98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CB09F5DB-EC01-86F8-1256-5B3BD386941D}"/>
              </a:ext>
            </a:extLst>
          </p:cNvPr>
          <p:cNvCxnSpPr>
            <a:cxnSpLocks/>
          </p:cNvCxnSpPr>
          <p:nvPr/>
        </p:nvCxnSpPr>
        <p:spPr>
          <a:xfrm>
            <a:off x="981635" y="941294"/>
            <a:ext cx="0" cy="248770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ounded Rectangle 8">
            <a:extLst>
              <a:ext uri="{FF2B5EF4-FFF2-40B4-BE49-F238E27FC236}">
                <a16:creationId xmlns:a16="http://schemas.microsoft.com/office/drawing/2014/main" id="{9CB35472-70CA-8A71-C7DF-72F2A42FB8B2}"/>
              </a:ext>
            </a:extLst>
          </p:cNvPr>
          <p:cNvSpPr/>
          <p:nvPr/>
        </p:nvSpPr>
        <p:spPr>
          <a:xfrm>
            <a:off x="4255596" y="487275"/>
            <a:ext cx="8277063" cy="6183032"/>
          </a:xfrm>
          <a:prstGeom prst="roundRect">
            <a:avLst>
              <a:gd name="adj" fmla="val 3315"/>
            </a:avLst>
          </a:prstGeom>
          <a:solidFill>
            <a:srgbClr val="F3F0DE"/>
          </a:solidFill>
          <a:ln>
            <a:noFill/>
          </a:ln>
          <a:effectLst>
            <a:outerShdw blurRad="127000" dist="38100" dir="8100000" sx="101000" sy="101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1B8144EF-C074-EF46-C69F-08C5CF705BF8}"/>
              </a:ext>
            </a:extLst>
          </p:cNvPr>
          <p:cNvCxnSpPr>
            <a:cxnSpLocks/>
          </p:cNvCxnSpPr>
          <p:nvPr/>
        </p:nvCxnSpPr>
        <p:spPr>
          <a:xfrm>
            <a:off x="4973157" y="1596654"/>
            <a:ext cx="7371475" cy="0"/>
          </a:xfrm>
          <a:prstGeom prst="line">
            <a:avLst/>
          </a:prstGeom>
          <a:ln w="76200">
            <a:solidFill>
              <a:srgbClr val="E35525"/>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3CA6D7D2-5101-E72E-0D73-DB1F2259089C}"/>
              </a:ext>
            </a:extLst>
          </p:cNvPr>
          <p:cNvSpPr txBox="1"/>
          <p:nvPr/>
        </p:nvSpPr>
        <p:spPr>
          <a:xfrm>
            <a:off x="4884229" y="943256"/>
            <a:ext cx="5419163" cy="461665"/>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Guiding Questions</a:t>
            </a:r>
          </a:p>
        </p:txBody>
      </p:sp>
      <p:sp>
        <p:nvSpPr>
          <p:cNvPr id="12" name="TextBox 11">
            <a:extLst>
              <a:ext uri="{FF2B5EF4-FFF2-40B4-BE49-F238E27FC236}">
                <a16:creationId xmlns:a16="http://schemas.microsoft.com/office/drawing/2014/main" id="{93A8A041-BC9B-4A66-A7F4-85C5E9C1E064}"/>
              </a:ext>
            </a:extLst>
          </p:cNvPr>
          <p:cNvSpPr txBox="1"/>
          <p:nvPr/>
        </p:nvSpPr>
        <p:spPr>
          <a:xfrm>
            <a:off x="6272297" y="1917741"/>
            <a:ext cx="5720781" cy="923330"/>
          </a:xfrm>
          <a:prstGeom prst="rect">
            <a:avLst/>
          </a:prstGeom>
          <a:noFill/>
        </p:spPr>
        <p:txBody>
          <a:bodyPr wrap="square" rtlCol="0">
            <a:spAutoFit/>
          </a:bodyPr>
          <a:lstStyle/>
          <a:p>
            <a:r>
              <a:rPr lang="en-US" sz="1800" b="0" i="0" u="none" strike="noStrike" baseline="0" dirty="0">
                <a:solidFill>
                  <a:srgbClr val="010202"/>
                </a:solidFill>
                <a:latin typeface="Arial" panose="020B0604020202020204" pitchFamily="34" charset="0"/>
              </a:rPr>
              <a:t>What activities can grow drivers’ skills to engage in cognitive reappraisal and adaptive responses when feeling angry? </a:t>
            </a:r>
            <a:endParaRPr lang="en-US" dirty="0">
              <a:latin typeface="Arial" panose="020B0604020202020204" pitchFamily="34" charset="0"/>
              <a:cs typeface="Arial" panose="020B0604020202020204" pitchFamily="34" charset="0"/>
            </a:endParaRPr>
          </a:p>
        </p:txBody>
      </p:sp>
      <p:pic>
        <p:nvPicPr>
          <p:cNvPr id="18" name="Picture 17" descr="A blue question mark in a white square&#10;&#10;Description automatically generated">
            <a:extLst>
              <a:ext uri="{FF2B5EF4-FFF2-40B4-BE49-F238E27FC236}">
                <a16:creationId xmlns:a16="http://schemas.microsoft.com/office/drawing/2014/main" id="{BFE32552-D18E-B2D0-447E-94B9E536507A}"/>
              </a:ext>
            </a:extLst>
          </p:cNvPr>
          <p:cNvPicPr>
            <a:picLocks noChangeAspect="1"/>
          </p:cNvPicPr>
          <p:nvPr/>
        </p:nvPicPr>
        <p:blipFill>
          <a:blip r:embed="rId2"/>
          <a:stretch>
            <a:fillRect/>
          </a:stretch>
        </p:blipFill>
        <p:spPr>
          <a:xfrm>
            <a:off x="4976275" y="1876984"/>
            <a:ext cx="823721" cy="823721"/>
          </a:xfrm>
          <a:prstGeom prst="rect">
            <a:avLst/>
          </a:prstGeom>
        </p:spPr>
      </p:pic>
      <p:pic>
        <p:nvPicPr>
          <p:cNvPr id="19" name="Picture 18" descr="A blue question mark in a white square&#10;&#10;Description automatically generated">
            <a:extLst>
              <a:ext uri="{FF2B5EF4-FFF2-40B4-BE49-F238E27FC236}">
                <a16:creationId xmlns:a16="http://schemas.microsoft.com/office/drawing/2014/main" id="{DFE876F0-9B4D-D2ED-8653-10E1D269F78D}"/>
              </a:ext>
            </a:extLst>
          </p:cNvPr>
          <p:cNvPicPr>
            <a:picLocks noChangeAspect="1"/>
          </p:cNvPicPr>
          <p:nvPr/>
        </p:nvPicPr>
        <p:blipFill>
          <a:blip r:embed="rId2"/>
          <a:stretch>
            <a:fillRect/>
          </a:stretch>
        </p:blipFill>
        <p:spPr>
          <a:xfrm>
            <a:off x="5005652" y="3035116"/>
            <a:ext cx="823721" cy="823721"/>
          </a:xfrm>
          <a:prstGeom prst="rect">
            <a:avLst/>
          </a:prstGeom>
        </p:spPr>
      </p:pic>
      <p:pic>
        <p:nvPicPr>
          <p:cNvPr id="20" name="Picture 19" descr="A blue question mark in a white square&#10;&#10;Description automatically generated">
            <a:extLst>
              <a:ext uri="{FF2B5EF4-FFF2-40B4-BE49-F238E27FC236}">
                <a16:creationId xmlns:a16="http://schemas.microsoft.com/office/drawing/2014/main" id="{6FCE18E7-4501-2F27-2711-C7D87B41D0B3}"/>
              </a:ext>
            </a:extLst>
          </p:cNvPr>
          <p:cNvPicPr>
            <a:picLocks noChangeAspect="1"/>
          </p:cNvPicPr>
          <p:nvPr/>
        </p:nvPicPr>
        <p:blipFill>
          <a:blip r:embed="rId2"/>
          <a:stretch>
            <a:fillRect/>
          </a:stretch>
        </p:blipFill>
        <p:spPr>
          <a:xfrm>
            <a:off x="5005652" y="4173456"/>
            <a:ext cx="823721" cy="823721"/>
          </a:xfrm>
          <a:prstGeom prst="rect">
            <a:avLst/>
          </a:prstGeom>
        </p:spPr>
      </p:pic>
      <p:sp>
        <p:nvSpPr>
          <p:cNvPr id="21" name="TextBox 20">
            <a:extLst>
              <a:ext uri="{FF2B5EF4-FFF2-40B4-BE49-F238E27FC236}">
                <a16:creationId xmlns:a16="http://schemas.microsoft.com/office/drawing/2014/main" id="{77F6383A-1DAE-9CBE-4166-41E89DF22AFB}"/>
              </a:ext>
            </a:extLst>
          </p:cNvPr>
          <p:cNvSpPr txBox="1"/>
          <p:nvPr/>
        </p:nvSpPr>
        <p:spPr>
          <a:xfrm>
            <a:off x="6272297" y="3072138"/>
            <a:ext cx="5720780" cy="646331"/>
          </a:xfrm>
          <a:prstGeom prst="rect">
            <a:avLst/>
          </a:prstGeom>
          <a:noFill/>
        </p:spPr>
        <p:txBody>
          <a:bodyPr wrap="square" rtlCol="0">
            <a:spAutoFit/>
          </a:bodyPr>
          <a:lstStyle/>
          <a:p>
            <a:r>
              <a:rPr lang="en-US" sz="1800" b="0" i="0" u="none" strike="noStrike" baseline="0" dirty="0">
                <a:solidFill>
                  <a:srgbClr val="010202"/>
                </a:solidFill>
                <a:latin typeface="Arial" panose="020B0604020202020204" pitchFamily="34" charset="0"/>
              </a:rPr>
              <a:t>How do current traffic safety efforts promote the use of cognitive reappraisal skills and adaptive responses? </a:t>
            </a:r>
            <a:endParaRPr lang="en-US"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A26ED8AB-FF8D-F4E2-0EA8-5CFD38753819}"/>
              </a:ext>
            </a:extLst>
          </p:cNvPr>
          <p:cNvSpPr txBox="1"/>
          <p:nvPr/>
        </p:nvSpPr>
        <p:spPr>
          <a:xfrm>
            <a:off x="6272726" y="4044128"/>
            <a:ext cx="5750469" cy="1477328"/>
          </a:xfrm>
          <a:prstGeom prst="rect">
            <a:avLst/>
          </a:prstGeom>
          <a:noFill/>
        </p:spPr>
        <p:txBody>
          <a:bodyPr wrap="square" rtlCol="0">
            <a:spAutoFit/>
          </a:bodyPr>
          <a:lstStyle/>
          <a:p>
            <a:r>
              <a:rPr lang="en-US" sz="1800" b="0" i="0" u="none" strike="noStrike" baseline="0" dirty="0">
                <a:solidFill>
                  <a:srgbClr val="010202"/>
                </a:solidFill>
                <a:latin typeface="Arial" panose="020B0604020202020204" pitchFamily="34" charset="0"/>
              </a:rPr>
              <a:t>What strategies are currently being implemented to increase traffic safety and how could those strategies be augmented to include strategies to grow drivers’ skills to use cognitive reappraisal and adaptive responses? </a:t>
            </a:r>
            <a:endParaRPr lang="en-US"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221CA253-BFC3-F14C-BBAE-378378EB6F14}"/>
              </a:ext>
            </a:extLst>
          </p:cNvPr>
          <p:cNvPicPr>
            <a:picLocks noChangeAspect="1"/>
          </p:cNvPicPr>
          <p:nvPr/>
        </p:nvPicPr>
        <p:blipFill>
          <a:blip r:embed="rId3"/>
          <a:stretch>
            <a:fillRect/>
          </a:stretch>
        </p:blipFill>
        <p:spPr>
          <a:xfrm>
            <a:off x="1542645" y="1339803"/>
            <a:ext cx="1692898" cy="1690688"/>
          </a:xfrm>
          <a:prstGeom prst="rect">
            <a:avLst/>
          </a:prstGeom>
        </p:spPr>
      </p:pic>
      <p:pic>
        <p:nvPicPr>
          <p:cNvPr id="6" name="Picture 5" descr="A blue question mark in a white square&#10;&#10;Description automatically generated">
            <a:extLst>
              <a:ext uri="{FF2B5EF4-FFF2-40B4-BE49-F238E27FC236}">
                <a16:creationId xmlns:a16="http://schemas.microsoft.com/office/drawing/2014/main" id="{F3A6A347-2E6D-0569-738C-CDB91446D1E3}"/>
              </a:ext>
            </a:extLst>
          </p:cNvPr>
          <p:cNvPicPr>
            <a:picLocks noChangeAspect="1"/>
          </p:cNvPicPr>
          <p:nvPr/>
        </p:nvPicPr>
        <p:blipFill>
          <a:blip r:embed="rId2"/>
          <a:stretch>
            <a:fillRect/>
          </a:stretch>
        </p:blipFill>
        <p:spPr>
          <a:xfrm>
            <a:off x="5008319" y="5471975"/>
            <a:ext cx="823721" cy="823721"/>
          </a:xfrm>
          <a:prstGeom prst="rect">
            <a:avLst/>
          </a:prstGeom>
        </p:spPr>
      </p:pic>
      <p:sp>
        <p:nvSpPr>
          <p:cNvPr id="8" name="TextBox 7">
            <a:extLst>
              <a:ext uri="{FF2B5EF4-FFF2-40B4-BE49-F238E27FC236}">
                <a16:creationId xmlns:a16="http://schemas.microsoft.com/office/drawing/2014/main" id="{578D3749-DD89-DB55-7BA3-21956BAABDC6}"/>
              </a:ext>
            </a:extLst>
          </p:cNvPr>
          <p:cNvSpPr txBox="1"/>
          <p:nvPr/>
        </p:nvSpPr>
        <p:spPr>
          <a:xfrm>
            <a:off x="6272726" y="5600864"/>
            <a:ext cx="5720350" cy="646331"/>
          </a:xfrm>
          <a:prstGeom prst="rect">
            <a:avLst/>
          </a:prstGeom>
          <a:noFill/>
        </p:spPr>
        <p:txBody>
          <a:bodyPr wrap="square" rtlCol="0">
            <a:spAutoFit/>
          </a:bodyPr>
          <a:lstStyle/>
          <a:p>
            <a:r>
              <a:rPr lang="en-US" sz="1800" b="0" i="0" u="none" strike="noStrike" baseline="0" dirty="0">
                <a:solidFill>
                  <a:srgbClr val="010202"/>
                </a:solidFill>
                <a:latin typeface="Arial" panose="020B0604020202020204" pitchFamily="34" charset="0"/>
              </a:rPr>
              <a:t>Who in the community has shared interest in growing reappraisal and adaptive skills?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0245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F165AC-8F99-F37D-AB7A-BDA8F723E09E}"/>
              </a:ext>
            </a:extLst>
          </p:cNvPr>
          <p:cNvSpPr txBox="1"/>
          <p:nvPr/>
        </p:nvSpPr>
        <p:spPr>
          <a:xfrm>
            <a:off x="1948623" y="421247"/>
            <a:ext cx="9633774" cy="830997"/>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Ideas – Using Strategies that Support Cognitive Reappraisal and Adaptive Responses</a:t>
            </a:r>
          </a:p>
        </p:txBody>
      </p:sp>
      <p:sp>
        <p:nvSpPr>
          <p:cNvPr id="7" name="Rectangle 6">
            <a:extLst>
              <a:ext uri="{FF2B5EF4-FFF2-40B4-BE49-F238E27FC236}">
                <a16:creationId xmlns:a16="http://schemas.microsoft.com/office/drawing/2014/main" id="{CCA6D7AB-3AEE-78D1-ED1F-29AFE82B5515}"/>
              </a:ext>
            </a:extLst>
          </p:cNvPr>
          <p:cNvSpPr/>
          <p:nvPr/>
        </p:nvSpPr>
        <p:spPr>
          <a:xfrm>
            <a:off x="0" y="1249847"/>
            <a:ext cx="12192000" cy="121753"/>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yellow light bulb with black lines&#10;&#10;Description automatically generated">
            <a:extLst>
              <a:ext uri="{FF2B5EF4-FFF2-40B4-BE49-F238E27FC236}">
                <a16:creationId xmlns:a16="http://schemas.microsoft.com/office/drawing/2014/main" id="{04B0DB1C-635B-09B7-7442-22D234F26D7B}"/>
              </a:ext>
            </a:extLst>
          </p:cNvPr>
          <p:cNvPicPr>
            <a:picLocks noChangeAspect="1"/>
          </p:cNvPicPr>
          <p:nvPr/>
        </p:nvPicPr>
        <p:blipFill>
          <a:blip r:embed="rId2"/>
          <a:stretch>
            <a:fillRect/>
          </a:stretch>
        </p:blipFill>
        <p:spPr>
          <a:xfrm>
            <a:off x="669549" y="423644"/>
            <a:ext cx="1283074" cy="1283074"/>
          </a:xfrm>
          <a:prstGeom prst="rect">
            <a:avLst/>
          </a:prstGeom>
        </p:spPr>
      </p:pic>
      <p:sp>
        <p:nvSpPr>
          <p:cNvPr id="11" name="Rounded Rectangle 10">
            <a:extLst>
              <a:ext uri="{FF2B5EF4-FFF2-40B4-BE49-F238E27FC236}">
                <a16:creationId xmlns:a16="http://schemas.microsoft.com/office/drawing/2014/main" id="{40006822-2AF8-3142-7493-9B704DA40681}"/>
              </a:ext>
            </a:extLst>
          </p:cNvPr>
          <p:cNvSpPr/>
          <p:nvPr/>
        </p:nvSpPr>
        <p:spPr>
          <a:xfrm>
            <a:off x="541167" y="1915166"/>
            <a:ext cx="11041229" cy="1142281"/>
          </a:xfrm>
          <a:prstGeom prst="roundRect">
            <a:avLst>
              <a:gd name="adj" fmla="val 6580"/>
            </a:avLst>
          </a:prstGeom>
          <a:solidFill>
            <a:srgbClr val="F3F0DE"/>
          </a:solidFill>
          <a:ln>
            <a:noFill/>
          </a:ln>
          <a:effectLst>
            <a:outerShdw blurRad="127000" dist="38100" dir="2700000" sx="101000" sy="101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592BA8C8-BA35-50C0-8CF9-2DA9AFD001D6}"/>
              </a:ext>
            </a:extLst>
          </p:cNvPr>
          <p:cNvSpPr txBox="1"/>
          <p:nvPr/>
        </p:nvSpPr>
        <p:spPr>
          <a:xfrm>
            <a:off x="669549" y="2197803"/>
            <a:ext cx="10531851" cy="646331"/>
          </a:xfrm>
          <a:prstGeom prst="rect">
            <a:avLst/>
          </a:prstGeom>
          <a:noFill/>
        </p:spPr>
        <p:txBody>
          <a:bodyPr wrap="square" rtlCol="0">
            <a:spAutoFit/>
          </a:bodyPr>
          <a:lstStyle/>
          <a:p>
            <a:r>
              <a:rPr lang="en-US" sz="1800" b="1" i="0" u="none" strike="noStrike" baseline="0" dirty="0">
                <a:solidFill>
                  <a:srgbClr val="221E1F"/>
                </a:solidFill>
                <a:latin typeface="Arial" panose="020B0604020202020204" pitchFamily="34" charset="0"/>
              </a:rPr>
              <a:t>Understand existing strategies and consider ways to integrate cognitive reappraisal and adaptive response skill building into those strategies. </a:t>
            </a:r>
            <a:endParaRPr lang="en-US" sz="800" dirty="0">
              <a:latin typeface="Arial" panose="020B0604020202020204" pitchFamily="34" charset="0"/>
              <a:cs typeface="Arial" panose="020B0604020202020204" pitchFamily="34" charset="0"/>
            </a:endParaRPr>
          </a:p>
        </p:txBody>
      </p:sp>
      <p:sp>
        <p:nvSpPr>
          <p:cNvPr id="3" name="Rounded Rectangle 10">
            <a:extLst>
              <a:ext uri="{FF2B5EF4-FFF2-40B4-BE49-F238E27FC236}">
                <a16:creationId xmlns:a16="http://schemas.microsoft.com/office/drawing/2014/main" id="{B6B5988D-6C70-D84F-8410-A6F756B164EC}"/>
              </a:ext>
            </a:extLst>
          </p:cNvPr>
          <p:cNvSpPr/>
          <p:nvPr/>
        </p:nvSpPr>
        <p:spPr>
          <a:xfrm>
            <a:off x="541167" y="3247051"/>
            <a:ext cx="11075447" cy="1084186"/>
          </a:xfrm>
          <a:prstGeom prst="roundRect">
            <a:avLst>
              <a:gd name="adj" fmla="val 6580"/>
            </a:avLst>
          </a:prstGeom>
          <a:solidFill>
            <a:srgbClr val="F3F0DE"/>
          </a:solidFill>
          <a:ln>
            <a:noFill/>
          </a:ln>
          <a:effectLst>
            <a:outerShdw blurRad="127000" dist="38100" dir="2700000" sx="101000" sy="101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800" b="1" i="0" u="none" strike="noStrike" baseline="0" dirty="0">
                <a:solidFill>
                  <a:srgbClr val="221E1F"/>
                </a:solidFill>
                <a:latin typeface="Arial" panose="020B0604020202020204" pitchFamily="34" charset="0"/>
              </a:rPr>
              <a:t>Provide education in driver education programs, driver training programs, and workplace driving safety meetings. </a:t>
            </a:r>
            <a:endParaRPr lang="en-US" dirty="0"/>
          </a:p>
        </p:txBody>
      </p:sp>
      <p:sp>
        <p:nvSpPr>
          <p:cNvPr id="4" name="Rounded Rectangle 10">
            <a:extLst>
              <a:ext uri="{FF2B5EF4-FFF2-40B4-BE49-F238E27FC236}">
                <a16:creationId xmlns:a16="http://schemas.microsoft.com/office/drawing/2014/main" id="{8E3DA7CD-A36C-EE98-930C-6DF5E2B70F31}"/>
              </a:ext>
            </a:extLst>
          </p:cNvPr>
          <p:cNvSpPr/>
          <p:nvPr/>
        </p:nvSpPr>
        <p:spPr>
          <a:xfrm>
            <a:off x="575385" y="4520841"/>
            <a:ext cx="11041229" cy="1010373"/>
          </a:xfrm>
          <a:prstGeom prst="roundRect">
            <a:avLst>
              <a:gd name="adj" fmla="val 6580"/>
            </a:avLst>
          </a:prstGeom>
          <a:solidFill>
            <a:srgbClr val="F3F0DE"/>
          </a:solidFill>
          <a:ln>
            <a:noFill/>
          </a:ln>
          <a:effectLst>
            <a:outerShdw blurRad="127000" dist="38100" dir="2700000" sx="101000" sy="101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800" b="1" i="0" u="none" strike="noStrike" baseline="0" dirty="0">
                <a:solidFill>
                  <a:srgbClr val="221E1F"/>
                </a:solidFill>
                <a:latin typeface="Arial" panose="020B0604020202020204" pitchFamily="34" charset="0"/>
              </a:rPr>
              <a:t>Show examples of cognitive reappraisal skills and adaptive responses in media communications. </a:t>
            </a:r>
            <a:endParaRPr lang="en-US" dirty="0"/>
          </a:p>
        </p:txBody>
      </p:sp>
      <p:sp>
        <p:nvSpPr>
          <p:cNvPr id="5" name="Rounded Rectangle 10">
            <a:extLst>
              <a:ext uri="{FF2B5EF4-FFF2-40B4-BE49-F238E27FC236}">
                <a16:creationId xmlns:a16="http://schemas.microsoft.com/office/drawing/2014/main" id="{C2360F39-3050-E067-A05F-9EF8C544DCCD}"/>
              </a:ext>
            </a:extLst>
          </p:cNvPr>
          <p:cNvSpPr/>
          <p:nvPr/>
        </p:nvSpPr>
        <p:spPr>
          <a:xfrm>
            <a:off x="575385" y="5729182"/>
            <a:ext cx="11041229" cy="1010373"/>
          </a:xfrm>
          <a:prstGeom prst="roundRect">
            <a:avLst>
              <a:gd name="adj" fmla="val 6580"/>
            </a:avLst>
          </a:prstGeom>
          <a:solidFill>
            <a:srgbClr val="F3F0DE"/>
          </a:solidFill>
          <a:ln>
            <a:noFill/>
          </a:ln>
          <a:effectLst>
            <a:outerShdw blurRad="127000" dist="38100" dir="2700000" sx="101000" sy="101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800" b="1" i="0" u="none" strike="noStrike" baseline="0" dirty="0">
                <a:solidFill>
                  <a:srgbClr val="221E1F"/>
                </a:solidFill>
                <a:latin typeface="Arial" panose="020B0604020202020204" pitchFamily="34" charset="0"/>
              </a:rPr>
              <a:t>Partner with local events to grow cognitive reappraisal skills and adaptive response skills. </a:t>
            </a:r>
            <a:endParaRPr lang="en-US" dirty="0"/>
          </a:p>
        </p:txBody>
      </p:sp>
    </p:spTree>
    <p:extLst>
      <p:ext uri="{BB962C8B-B14F-4D97-AF65-F5344CB8AC3E}">
        <p14:creationId xmlns:p14="http://schemas.microsoft.com/office/powerpoint/2010/main" val="2831787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532E343-D125-5F8F-3D00-EA9D12C2383A}"/>
              </a:ext>
            </a:extLst>
          </p:cNvPr>
          <p:cNvSpPr/>
          <p:nvPr/>
        </p:nvSpPr>
        <p:spPr>
          <a:xfrm>
            <a:off x="-100914" y="6178"/>
            <a:ext cx="12393827" cy="2137719"/>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00913" y="1832790"/>
            <a:ext cx="12393827" cy="513406"/>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p:txBody>
          <a:bodyPr/>
          <a:lstStyle/>
          <a:p>
            <a:r>
              <a:rPr lang="en-US" b="1" dirty="0">
                <a:solidFill>
                  <a:schemeClr val="bg1"/>
                </a:solidFill>
                <a:latin typeface="Arial" panose="020B0604020202020204" pitchFamily="34" charset="0"/>
                <a:cs typeface="Arial" panose="020B0604020202020204" pitchFamily="34" charset="0"/>
              </a:rPr>
              <a:t>Agenda</a:t>
            </a:r>
          </a:p>
        </p:txBody>
      </p:sp>
      <p:sp>
        <p:nvSpPr>
          <p:cNvPr id="5" name="TextBox 4">
            <a:extLst>
              <a:ext uri="{FF2B5EF4-FFF2-40B4-BE49-F238E27FC236}">
                <a16:creationId xmlns:a16="http://schemas.microsoft.com/office/drawing/2014/main" id="{4625E47C-7E2B-F23C-BD39-98BAE14B9E98}"/>
              </a:ext>
            </a:extLst>
          </p:cNvPr>
          <p:cNvSpPr txBox="1"/>
          <p:nvPr/>
        </p:nvSpPr>
        <p:spPr>
          <a:xfrm>
            <a:off x="838200" y="2502844"/>
            <a:ext cx="10178322" cy="2539157"/>
          </a:xfrm>
          <a:prstGeom prst="rect">
            <a:avLst/>
          </a:prstGeom>
          <a:noFill/>
        </p:spPr>
        <p:txBody>
          <a:bodyPr wrap="square" rtlCol="0">
            <a:spAutoFit/>
          </a:bodyPr>
          <a:lstStyle/>
          <a:p>
            <a:pPr marL="571500" indent="-571500">
              <a:buFont typeface="Arial" panose="020B0604020202020204" pitchFamily="34" charset="0"/>
              <a:buChar char="•"/>
            </a:pPr>
            <a:r>
              <a:rPr lang="en-US" sz="3600" dirty="0">
                <a:latin typeface="Arial" panose="020B0604020202020204" pitchFamily="34" charset="0"/>
                <a:cs typeface="Arial" panose="020B0604020202020204" pitchFamily="34" charset="0"/>
              </a:rPr>
              <a:t>An overview of aggressive driving</a:t>
            </a:r>
          </a:p>
          <a:p>
            <a:endParaRPr lang="en-US" sz="15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3600" dirty="0">
                <a:latin typeface="Arial" panose="020B0604020202020204" pitchFamily="34" charset="0"/>
                <a:cs typeface="Arial" panose="020B0604020202020204" pitchFamily="34" charset="0"/>
              </a:rPr>
              <a:t>Ways to bolster existing traffic safety efforts to reduce aggressive driving</a:t>
            </a:r>
          </a:p>
          <a:p>
            <a:endParaRPr lang="en-US" sz="3600"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A93301A6-8505-C15F-0E8E-76EB91B8EBE5}"/>
              </a:ext>
            </a:extLst>
          </p:cNvPr>
          <p:cNvPicPr>
            <a:picLocks noChangeAspect="1"/>
          </p:cNvPicPr>
          <p:nvPr/>
        </p:nvPicPr>
        <p:blipFill>
          <a:blip r:embed="rId2"/>
          <a:stretch>
            <a:fillRect/>
          </a:stretch>
        </p:blipFill>
        <p:spPr>
          <a:xfrm>
            <a:off x="2122529" y="4676381"/>
            <a:ext cx="1692898" cy="1690688"/>
          </a:xfrm>
          <a:prstGeom prst="rect">
            <a:avLst/>
          </a:prstGeom>
        </p:spPr>
      </p:pic>
      <p:pic>
        <p:nvPicPr>
          <p:cNvPr id="9" name="Picture 8">
            <a:extLst>
              <a:ext uri="{FF2B5EF4-FFF2-40B4-BE49-F238E27FC236}">
                <a16:creationId xmlns:a16="http://schemas.microsoft.com/office/drawing/2014/main" id="{0E95BF7D-615D-393F-5738-F90376AC90AE}"/>
              </a:ext>
            </a:extLst>
          </p:cNvPr>
          <p:cNvPicPr>
            <a:picLocks noChangeAspect="1"/>
          </p:cNvPicPr>
          <p:nvPr/>
        </p:nvPicPr>
        <p:blipFill>
          <a:blip r:embed="rId3"/>
          <a:stretch>
            <a:fillRect/>
          </a:stretch>
        </p:blipFill>
        <p:spPr>
          <a:xfrm>
            <a:off x="6382307" y="4662030"/>
            <a:ext cx="1707268" cy="1705039"/>
          </a:xfrm>
          <a:prstGeom prst="rect">
            <a:avLst/>
          </a:prstGeom>
        </p:spPr>
      </p:pic>
      <p:pic>
        <p:nvPicPr>
          <p:cNvPr id="11" name="Picture 10">
            <a:extLst>
              <a:ext uri="{FF2B5EF4-FFF2-40B4-BE49-F238E27FC236}">
                <a16:creationId xmlns:a16="http://schemas.microsoft.com/office/drawing/2014/main" id="{5A681DA6-7302-96C7-F7B3-520763DB8890}"/>
              </a:ext>
            </a:extLst>
          </p:cNvPr>
          <p:cNvPicPr>
            <a:picLocks noChangeAspect="1"/>
          </p:cNvPicPr>
          <p:nvPr/>
        </p:nvPicPr>
        <p:blipFill>
          <a:blip r:embed="rId4"/>
          <a:stretch>
            <a:fillRect/>
          </a:stretch>
        </p:blipFill>
        <p:spPr>
          <a:xfrm>
            <a:off x="8526566" y="4662029"/>
            <a:ext cx="1707268" cy="1705039"/>
          </a:xfrm>
          <a:prstGeom prst="rect">
            <a:avLst/>
          </a:prstGeom>
        </p:spPr>
      </p:pic>
      <p:pic>
        <p:nvPicPr>
          <p:cNvPr id="13" name="Picture 12">
            <a:extLst>
              <a:ext uri="{FF2B5EF4-FFF2-40B4-BE49-F238E27FC236}">
                <a16:creationId xmlns:a16="http://schemas.microsoft.com/office/drawing/2014/main" id="{F0FBAEF3-7A34-6BC2-0DAD-8B2570F8B536}"/>
              </a:ext>
            </a:extLst>
          </p:cNvPr>
          <p:cNvPicPr>
            <a:picLocks noChangeAspect="1"/>
          </p:cNvPicPr>
          <p:nvPr/>
        </p:nvPicPr>
        <p:blipFill>
          <a:blip r:embed="rId5"/>
          <a:stretch>
            <a:fillRect/>
          </a:stretch>
        </p:blipFill>
        <p:spPr>
          <a:xfrm>
            <a:off x="4252418" y="4676381"/>
            <a:ext cx="1692898" cy="1690688"/>
          </a:xfrm>
          <a:prstGeom prst="rect">
            <a:avLst/>
          </a:prstGeom>
        </p:spPr>
      </p:pic>
    </p:spTree>
    <p:extLst>
      <p:ext uri="{BB962C8B-B14F-4D97-AF65-F5344CB8AC3E}">
        <p14:creationId xmlns:p14="http://schemas.microsoft.com/office/powerpoint/2010/main" val="7808647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532E343-D125-5F8F-3D00-EA9D12C2383A}"/>
              </a:ext>
            </a:extLst>
          </p:cNvPr>
          <p:cNvSpPr/>
          <p:nvPr/>
        </p:nvSpPr>
        <p:spPr>
          <a:xfrm>
            <a:off x="-100914" y="6178"/>
            <a:ext cx="12393827" cy="2137719"/>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00913" y="1832790"/>
            <a:ext cx="12393827" cy="513406"/>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p:txBody>
          <a:bodyPr>
            <a:normAutofit/>
          </a:bodyPr>
          <a:lstStyle/>
          <a:p>
            <a:r>
              <a:rPr lang="en-US" b="1" dirty="0">
                <a:solidFill>
                  <a:schemeClr val="bg1"/>
                </a:solidFill>
                <a:latin typeface="Arial" panose="020B0604020202020204" pitchFamily="34" charset="0"/>
                <a:cs typeface="Arial" panose="020B0604020202020204" pitchFamily="34" charset="0"/>
              </a:rPr>
              <a:t>Challenging Misperceptions</a:t>
            </a:r>
          </a:p>
        </p:txBody>
      </p:sp>
      <p:sp>
        <p:nvSpPr>
          <p:cNvPr id="5" name="TextBox 4">
            <a:extLst>
              <a:ext uri="{FF2B5EF4-FFF2-40B4-BE49-F238E27FC236}">
                <a16:creationId xmlns:a16="http://schemas.microsoft.com/office/drawing/2014/main" id="{4625E47C-7E2B-F23C-BD39-98BAE14B9E98}"/>
              </a:ext>
            </a:extLst>
          </p:cNvPr>
          <p:cNvSpPr txBox="1"/>
          <p:nvPr/>
        </p:nvSpPr>
        <p:spPr>
          <a:xfrm>
            <a:off x="2190750" y="2502844"/>
            <a:ext cx="9725025" cy="4093428"/>
          </a:xfrm>
          <a:prstGeom prst="rect">
            <a:avLst/>
          </a:prstGeom>
          <a:noFill/>
        </p:spPr>
        <p:txBody>
          <a:bodyPr wrap="square" rtlCol="0">
            <a:spAutoFit/>
          </a:bodyPr>
          <a:lstStyle/>
          <a:p>
            <a:r>
              <a:rPr lang="en-US" sz="2800" b="1" i="0" u="none" strike="noStrike" baseline="0" dirty="0">
                <a:solidFill>
                  <a:srgbClr val="221E1F"/>
                </a:solidFill>
                <a:latin typeface="Arial" panose="020B0604020202020204" pitchFamily="34" charset="0"/>
              </a:rPr>
              <a:t>Beliefs influence behavior</a:t>
            </a:r>
            <a:r>
              <a:rPr lang="en-US" sz="2800" b="0" i="0" u="none" strike="noStrike" baseline="0" dirty="0">
                <a:solidFill>
                  <a:srgbClr val="221E1F"/>
                </a:solidFill>
                <a:latin typeface="Helvetica Neue"/>
              </a:rPr>
              <a:t>, </a:t>
            </a:r>
            <a:r>
              <a:rPr lang="en-US" sz="2800" b="0" i="0" u="none" strike="noStrike" baseline="0" dirty="0">
                <a:solidFill>
                  <a:srgbClr val="221E1F"/>
                </a:solidFill>
                <a:latin typeface="Arial" panose="020B0604020202020204" pitchFamily="34" charset="0"/>
              </a:rPr>
              <a:t>and misperceptions may make it more likely people will engage in behaviors that are risky.</a:t>
            </a:r>
            <a:r>
              <a:rPr lang="en-US" sz="2800" b="0" i="0" u="none" strike="noStrike" baseline="30000" dirty="0">
                <a:solidFill>
                  <a:srgbClr val="221E1F"/>
                </a:solidFill>
                <a:latin typeface="Arial" panose="020B0604020202020204" pitchFamily="34" charset="0"/>
              </a:rPr>
              <a:t>1</a:t>
            </a:r>
            <a:r>
              <a:rPr lang="en-US" sz="2800" b="0" i="0" u="none" strike="noStrike" baseline="0" dirty="0">
                <a:solidFill>
                  <a:srgbClr val="221E1F"/>
                </a:solidFill>
                <a:latin typeface="Arial" panose="020B0604020202020204" pitchFamily="34" charset="0"/>
              </a:rPr>
              <a:t> </a:t>
            </a:r>
          </a:p>
          <a:p>
            <a:endParaRPr lang="en-US" sz="2800" dirty="0">
              <a:solidFill>
                <a:srgbClr val="221E1F"/>
              </a:solidFill>
              <a:latin typeface="Arial" panose="020B0604020202020204" pitchFamily="34" charset="0"/>
            </a:endParaRPr>
          </a:p>
          <a:p>
            <a:r>
              <a:rPr lang="en-US" sz="2800" b="0" i="0" u="none" strike="noStrike" baseline="0" dirty="0">
                <a:solidFill>
                  <a:srgbClr val="221E1F"/>
                </a:solidFill>
                <a:latin typeface="Arial" panose="020B0604020202020204" pitchFamily="34" charset="0"/>
              </a:rPr>
              <a:t>Thus, </a:t>
            </a:r>
            <a:r>
              <a:rPr lang="en-US" sz="2800" b="1" i="0" u="none" strike="noStrike" baseline="0" dirty="0">
                <a:solidFill>
                  <a:srgbClr val="221E1F"/>
                </a:solidFill>
                <a:latin typeface="Arial" panose="020B0604020202020204" pitchFamily="34" charset="0"/>
              </a:rPr>
              <a:t>to change behavior, we need to focus on changing beliefs. </a:t>
            </a:r>
            <a:r>
              <a:rPr lang="en-US" sz="2800" b="0" i="0" u="none" strike="noStrike" baseline="0" dirty="0">
                <a:solidFill>
                  <a:srgbClr val="221E1F"/>
                </a:solidFill>
                <a:latin typeface="Arial" panose="020B0604020202020204" pitchFamily="34" charset="0"/>
              </a:rPr>
              <a:t>Correcting misperceptions regarding the actual frequency of aggressive driving and presenting factual norms that most people do not regularly drive aggressively may reduce aggressive driving.</a:t>
            </a:r>
            <a:endParaRPr lang="en-US" sz="2800" baseline="30000"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ACEAF19E-9259-2831-6DF0-B1C368215397}"/>
              </a:ext>
            </a:extLst>
          </p:cNvPr>
          <p:cNvSpPr txBox="1"/>
          <p:nvPr/>
        </p:nvSpPr>
        <p:spPr>
          <a:xfrm>
            <a:off x="3686175" y="6269576"/>
            <a:ext cx="8505825" cy="446597"/>
          </a:xfrm>
          <a:prstGeom prst="rect">
            <a:avLst/>
          </a:prstGeom>
          <a:noFill/>
        </p:spPr>
        <p:txBody>
          <a:bodyPr wrap="square" rtlCol="0">
            <a:spAutoFit/>
          </a:bodyPr>
          <a:lstStyle/>
          <a:p>
            <a:pPr marL="0" marR="0">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rPr>
              <a:t>1. </a:t>
            </a:r>
            <a:r>
              <a:rPr lang="en-US" sz="1100" dirty="0" err="1">
                <a:effectLst/>
                <a:latin typeface="Calibri" panose="020F0502020204030204" pitchFamily="34" charset="0"/>
                <a:ea typeface="Calibri" panose="020F0502020204030204" pitchFamily="34" charset="0"/>
              </a:rPr>
              <a:t>Amialchuk</a:t>
            </a:r>
            <a:r>
              <a:rPr lang="en-US" sz="1100" dirty="0">
                <a:effectLst/>
                <a:latin typeface="Calibri" panose="020F0502020204030204" pitchFamily="34" charset="0"/>
                <a:ea typeface="Calibri" panose="020F0502020204030204" pitchFamily="34" charset="0"/>
              </a:rPr>
              <a:t> A, </a:t>
            </a:r>
            <a:r>
              <a:rPr lang="en-US" sz="1100" dirty="0" err="1">
                <a:effectLst/>
                <a:latin typeface="Calibri" panose="020F0502020204030204" pitchFamily="34" charset="0"/>
                <a:ea typeface="Calibri" panose="020F0502020204030204" pitchFamily="34" charset="0"/>
              </a:rPr>
              <a:t>Ajilore</a:t>
            </a:r>
            <a:r>
              <a:rPr lang="en-US" sz="1100" dirty="0">
                <a:effectLst/>
                <a:latin typeface="Calibri" panose="020F0502020204030204" pitchFamily="34" charset="0"/>
                <a:ea typeface="Calibri" panose="020F0502020204030204" pitchFamily="34" charset="0"/>
              </a:rPr>
              <a:t> O, Egan K. The influence of misperceptions about social norms on substance use among school-aged adolescents. </a:t>
            </a:r>
            <a:r>
              <a:rPr lang="en-US" sz="1100" i="1" dirty="0">
                <a:effectLst/>
                <a:latin typeface="Calibri" panose="020F0502020204030204" pitchFamily="34" charset="0"/>
                <a:ea typeface="Calibri" panose="020F0502020204030204" pitchFamily="34" charset="0"/>
              </a:rPr>
              <a:t>Health Economics</a:t>
            </a:r>
            <a:r>
              <a:rPr lang="en-US" sz="1100" dirty="0">
                <a:effectLst/>
                <a:latin typeface="Calibri" panose="020F0502020204030204" pitchFamily="34" charset="0"/>
                <a:ea typeface="Calibri" panose="020F0502020204030204" pitchFamily="34" charset="0"/>
              </a:rPr>
              <a:t>. 2019;28(6):736-747. doi:10.1002/hec.3878</a:t>
            </a:r>
            <a:endParaRPr lang="en-US" sz="1100" b="0" i="0" dirty="0">
              <a:solidFill>
                <a:srgbClr val="000000"/>
              </a:solidFill>
              <a:effectLst/>
              <a:latin typeface="Calibri" panose="020F0502020204030204" pitchFamily="34" charset="0"/>
            </a:endParaRPr>
          </a:p>
        </p:txBody>
      </p:sp>
      <p:pic>
        <p:nvPicPr>
          <p:cNvPr id="7" name="Picture 6">
            <a:extLst>
              <a:ext uri="{FF2B5EF4-FFF2-40B4-BE49-F238E27FC236}">
                <a16:creationId xmlns:a16="http://schemas.microsoft.com/office/drawing/2014/main" id="{30E27793-BB2F-4897-E0F7-4E580B44A4CE}"/>
              </a:ext>
            </a:extLst>
          </p:cNvPr>
          <p:cNvPicPr>
            <a:picLocks noChangeAspect="1"/>
          </p:cNvPicPr>
          <p:nvPr/>
        </p:nvPicPr>
        <p:blipFill>
          <a:blip r:embed="rId2"/>
          <a:stretch>
            <a:fillRect/>
          </a:stretch>
        </p:blipFill>
        <p:spPr>
          <a:xfrm>
            <a:off x="276225" y="2664780"/>
            <a:ext cx="1707268" cy="1705039"/>
          </a:xfrm>
          <a:prstGeom prst="rect">
            <a:avLst/>
          </a:prstGeom>
        </p:spPr>
      </p:pic>
    </p:spTree>
    <p:extLst>
      <p:ext uri="{BB962C8B-B14F-4D97-AF65-F5344CB8AC3E}">
        <p14:creationId xmlns:p14="http://schemas.microsoft.com/office/powerpoint/2010/main" val="6091511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532E343-D125-5F8F-3D00-EA9D12C2383A}"/>
              </a:ext>
            </a:extLst>
          </p:cNvPr>
          <p:cNvSpPr/>
          <p:nvPr/>
        </p:nvSpPr>
        <p:spPr>
          <a:xfrm>
            <a:off x="1" y="1"/>
            <a:ext cx="12192000" cy="1251156"/>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 y="1234028"/>
            <a:ext cx="12192000" cy="224958"/>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a:xfrm>
            <a:off x="838200" y="508909"/>
            <a:ext cx="10515600" cy="376075"/>
          </a:xfrm>
        </p:spPr>
        <p:txBody>
          <a:bodyPr>
            <a:normAutofit fontScale="90000"/>
          </a:bodyPr>
          <a:lstStyle/>
          <a:p>
            <a:r>
              <a:rPr lang="en-US" sz="3200" b="1" dirty="0">
                <a:solidFill>
                  <a:schemeClr val="bg1"/>
                </a:solidFill>
                <a:latin typeface="Arial"/>
                <a:cs typeface="Arial"/>
              </a:rPr>
              <a:t>Aggressive Driving Survey Data</a:t>
            </a:r>
          </a:p>
        </p:txBody>
      </p:sp>
      <p:sp>
        <p:nvSpPr>
          <p:cNvPr id="13" name="Rounded Rectangle 12">
            <a:extLst>
              <a:ext uri="{FF2B5EF4-FFF2-40B4-BE49-F238E27FC236}">
                <a16:creationId xmlns:a16="http://schemas.microsoft.com/office/drawing/2014/main" id="{C5702B06-B5ED-4C88-D6A0-C448479C1469}"/>
              </a:ext>
            </a:extLst>
          </p:cNvPr>
          <p:cNvSpPr/>
          <p:nvPr/>
        </p:nvSpPr>
        <p:spPr>
          <a:xfrm>
            <a:off x="581025" y="1808030"/>
            <a:ext cx="11077575" cy="4726120"/>
          </a:xfrm>
          <a:prstGeom prst="roundRect">
            <a:avLst>
              <a:gd name="adj" fmla="val 7178"/>
            </a:avLst>
          </a:prstGeom>
          <a:noFill/>
          <a:ln w="88900">
            <a:solidFill>
              <a:srgbClr val="E3552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809B95A4-E74A-3657-3EE1-F0E9902D7281}"/>
              </a:ext>
            </a:extLst>
          </p:cNvPr>
          <p:cNvSpPr txBox="1"/>
          <p:nvPr/>
        </p:nvSpPr>
        <p:spPr>
          <a:xfrm>
            <a:off x="1113799" y="2232431"/>
            <a:ext cx="8556712" cy="3046988"/>
          </a:xfrm>
          <a:prstGeom prst="rect">
            <a:avLst/>
          </a:prstGeom>
          <a:noFill/>
        </p:spPr>
        <p:txBody>
          <a:bodyPr wrap="square" rtlCol="0">
            <a:spAutoFit/>
          </a:bodyPr>
          <a:lstStyle/>
          <a:p>
            <a:r>
              <a:rPr lang="en-US" sz="2400" b="0" i="0" u="none" strike="noStrike" baseline="0" dirty="0">
                <a:solidFill>
                  <a:srgbClr val="010202"/>
                </a:solidFill>
                <a:latin typeface="Arial" panose="020B0604020202020204" pitchFamily="34" charset="0"/>
              </a:rPr>
              <a:t>Drivers believe other people in their community drive aggressively more frequently than the drivers themselves report. Drivers also perceive that other drivers in their state and across the country drive aggressively even more often than other drivers in their community. </a:t>
            </a:r>
          </a:p>
          <a:p>
            <a:endParaRPr lang="en-US" sz="2400" b="0" i="0" u="none" strike="noStrike" baseline="0" dirty="0">
              <a:solidFill>
                <a:srgbClr val="010202"/>
              </a:solidFill>
              <a:latin typeface="Arial" panose="020B0604020202020204" pitchFamily="34" charset="0"/>
            </a:endParaRPr>
          </a:p>
          <a:p>
            <a:r>
              <a:rPr lang="en-US" sz="2400" b="0" i="0" u="none" strike="noStrike" baseline="0" dirty="0">
                <a:solidFill>
                  <a:srgbClr val="010202"/>
                </a:solidFill>
                <a:latin typeface="Arial" panose="020B0604020202020204" pitchFamily="34" charset="0"/>
              </a:rPr>
              <a:t>Those that believe others drive aggressively more frequently also drive aggressively more often themselves. </a:t>
            </a:r>
            <a:endParaRPr lang="en-US" sz="5400" dirty="0">
              <a:latin typeface="Arial" panose="020B0604020202020204" pitchFamily="34" charset="0"/>
              <a:cs typeface="Arial" panose="020B0604020202020204" pitchFamily="34" charset="0"/>
            </a:endParaRPr>
          </a:p>
        </p:txBody>
      </p:sp>
      <p:pic>
        <p:nvPicPr>
          <p:cNvPr id="16" name="Picture 15" descr="A red and white logo&#10;&#10;Description automatically generated">
            <a:extLst>
              <a:ext uri="{FF2B5EF4-FFF2-40B4-BE49-F238E27FC236}">
                <a16:creationId xmlns:a16="http://schemas.microsoft.com/office/drawing/2014/main" id="{49FBB3BC-1958-2283-F5DF-49131CB2D2DD}"/>
              </a:ext>
            </a:extLst>
          </p:cNvPr>
          <p:cNvPicPr>
            <a:picLocks noChangeAspect="1"/>
          </p:cNvPicPr>
          <p:nvPr/>
        </p:nvPicPr>
        <p:blipFill>
          <a:blip r:embed="rId2"/>
          <a:stretch>
            <a:fillRect/>
          </a:stretch>
        </p:blipFill>
        <p:spPr>
          <a:xfrm>
            <a:off x="9917026" y="1948419"/>
            <a:ext cx="1161175" cy="1161175"/>
          </a:xfrm>
          <a:prstGeom prst="rect">
            <a:avLst/>
          </a:prstGeom>
        </p:spPr>
      </p:pic>
    </p:spTree>
    <p:extLst>
      <p:ext uri="{BB962C8B-B14F-4D97-AF65-F5344CB8AC3E}">
        <p14:creationId xmlns:p14="http://schemas.microsoft.com/office/powerpoint/2010/main" val="14893687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3A4AB4-D67A-1859-5773-23849BBA2C14}"/>
              </a:ext>
            </a:extLst>
          </p:cNvPr>
          <p:cNvSpPr/>
          <p:nvPr/>
        </p:nvSpPr>
        <p:spPr>
          <a:xfrm>
            <a:off x="4921631" y="0"/>
            <a:ext cx="7270370" cy="6858000"/>
          </a:xfrm>
          <a:prstGeom prst="rect">
            <a:avLst/>
          </a:prstGeom>
          <a:solidFill>
            <a:srgbClr val="6E98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7C9348C8-21DA-52FD-7F4E-359A7873A9B8}"/>
              </a:ext>
            </a:extLst>
          </p:cNvPr>
          <p:cNvSpPr txBox="1"/>
          <p:nvPr/>
        </p:nvSpPr>
        <p:spPr>
          <a:xfrm>
            <a:off x="1129039" y="1205486"/>
            <a:ext cx="3227294" cy="1938992"/>
          </a:xfrm>
          <a:prstGeom prst="rect">
            <a:avLst/>
          </a:prstGeom>
          <a:noFill/>
        </p:spPr>
        <p:txBody>
          <a:bodyPr wrap="square" rtlCol="0">
            <a:spAutoFit/>
          </a:bodyPr>
          <a:lstStyle/>
          <a:p>
            <a:r>
              <a:rPr lang="en-US" sz="2400" b="0" i="0" u="none" strike="noStrike" baseline="0" dirty="0">
                <a:solidFill>
                  <a:srgbClr val="221E1F"/>
                </a:solidFill>
                <a:latin typeface="Arial" panose="020B0604020202020204" pitchFamily="34" charset="0"/>
              </a:rPr>
              <a:t>Challenging misperceptions could present an important opportunity to </a:t>
            </a:r>
            <a:r>
              <a:rPr lang="en-US" sz="2400" b="1" i="0" u="none" strike="noStrike" baseline="0" dirty="0">
                <a:solidFill>
                  <a:srgbClr val="221E1F"/>
                </a:solidFill>
                <a:latin typeface="Arial" panose="020B0604020202020204" pitchFamily="34" charset="0"/>
              </a:rPr>
              <a:t>reduce aggressive driving</a:t>
            </a:r>
            <a:r>
              <a:rPr lang="en-US" sz="2400" b="0" i="0" u="none" strike="noStrike" baseline="0" dirty="0">
                <a:solidFill>
                  <a:srgbClr val="221E1F"/>
                </a:solidFill>
                <a:latin typeface="Arial" panose="020B0604020202020204" pitchFamily="34" charset="0"/>
              </a:rPr>
              <a:t>.</a:t>
            </a:r>
            <a:endParaRPr lang="en-US" sz="3200" dirty="0">
              <a:latin typeface="Arial" panose="020B0604020202020204" pitchFamily="34" charset="0"/>
              <a:cs typeface="Arial" panose="020B0604020202020204" pitchFamily="34" charset="0"/>
            </a:endParaRPr>
          </a:p>
        </p:txBody>
      </p:sp>
      <p:cxnSp>
        <p:nvCxnSpPr>
          <p:cNvPr id="4" name="Straight Connector 3">
            <a:extLst>
              <a:ext uri="{FF2B5EF4-FFF2-40B4-BE49-F238E27FC236}">
                <a16:creationId xmlns:a16="http://schemas.microsoft.com/office/drawing/2014/main" id="{CB09F5DB-EC01-86F8-1256-5B3BD386941D}"/>
              </a:ext>
            </a:extLst>
          </p:cNvPr>
          <p:cNvCxnSpPr>
            <a:cxnSpLocks/>
          </p:cNvCxnSpPr>
          <p:nvPr/>
        </p:nvCxnSpPr>
        <p:spPr>
          <a:xfrm>
            <a:off x="981635" y="941294"/>
            <a:ext cx="0" cy="248770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ounded Rectangle 8">
            <a:extLst>
              <a:ext uri="{FF2B5EF4-FFF2-40B4-BE49-F238E27FC236}">
                <a16:creationId xmlns:a16="http://schemas.microsoft.com/office/drawing/2014/main" id="{9CB35472-70CA-8A71-C7DF-72F2A42FB8B2}"/>
              </a:ext>
            </a:extLst>
          </p:cNvPr>
          <p:cNvSpPr/>
          <p:nvPr/>
        </p:nvSpPr>
        <p:spPr>
          <a:xfrm>
            <a:off x="5674659" y="610805"/>
            <a:ext cx="6858000" cy="5655526"/>
          </a:xfrm>
          <a:prstGeom prst="roundRect">
            <a:avLst>
              <a:gd name="adj" fmla="val 3315"/>
            </a:avLst>
          </a:prstGeom>
          <a:solidFill>
            <a:srgbClr val="F3F0DE"/>
          </a:solidFill>
          <a:ln>
            <a:noFill/>
          </a:ln>
          <a:effectLst>
            <a:outerShdw blurRad="127000" dist="38100" dir="8100000" sx="101000" sy="101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1B8144EF-C074-EF46-C69F-08C5CF705BF8}"/>
              </a:ext>
            </a:extLst>
          </p:cNvPr>
          <p:cNvCxnSpPr>
            <a:cxnSpLocks/>
          </p:cNvCxnSpPr>
          <p:nvPr/>
        </p:nvCxnSpPr>
        <p:spPr>
          <a:xfrm>
            <a:off x="6051178" y="1586758"/>
            <a:ext cx="6481481" cy="0"/>
          </a:xfrm>
          <a:prstGeom prst="line">
            <a:avLst/>
          </a:prstGeom>
          <a:ln w="76200">
            <a:solidFill>
              <a:srgbClr val="E35525"/>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3CA6D7D2-5101-E72E-0D73-DB1F2259089C}"/>
              </a:ext>
            </a:extLst>
          </p:cNvPr>
          <p:cNvSpPr txBox="1"/>
          <p:nvPr/>
        </p:nvSpPr>
        <p:spPr>
          <a:xfrm>
            <a:off x="6051178" y="974654"/>
            <a:ext cx="5419163" cy="461665"/>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Guiding Questions</a:t>
            </a:r>
          </a:p>
        </p:txBody>
      </p:sp>
      <p:sp>
        <p:nvSpPr>
          <p:cNvPr id="12" name="TextBox 11">
            <a:extLst>
              <a:ext uri="{FF2B5EF4-FFF2-40B4-BE49-F238E27FC236}">
                <a16:creationId xmlns:a16="http://schemas.microsoft.com/office/drawing/2014/main" id="{93A8A041-BC9B-4A66-A7F4-85C5E9C1E064}"/>
              </a:ext>
            </a:extLst>
          </p:cNvPr>
          <p:cNvSpPr txBox="1"/>
          <p:nvPr/>
        </p:nvSpPr>
        <p:spPr>
          <a:xfrm>
            <a:off x="7082117" y="1917741"/>
            <a:ext cx="4374776" cy="923330"/>
          </a:xfrm>
          <a:prstGeom prst="rect">
            <a:avLst/>
          </a:prstGeom>
          <a:noFill/>
        </p:spPr>
        <p:txBody>
          <a:bodyPr wrap="square" rtlCol="0">
            <a:spAutoFit/>
          </a:bodyPr>
          <a:lstStyle/>
          <a:p>
            <a:r>
              <a:rPr lang="en-US" sz="1800" b="0" i="0" u="none" strike="noStrike" baseline="0" dirty="0">
                <a:solidFill>
                  <a:srgbClr val="010202"/>
                </a:solidFill>
                <a:latin typeface="Arial" panose="020B0604020202020204" pitchFamily="34" charset="0"/>
              </a:rPr>
              <a:t>What are opportunities to correct misperceptions about aggressive driving? </a:t>
            </a:r>
            <a:endParaRPr lang="en-US" dirty="0">
              <a:latin typeface="Arial" panose="020B0604020202020204" pitchFamily="34" charset="0"/>
              <a:cs typeface="Arial" panose="020B0604020202020204" pitchFamily="34" charset="0"/>
            </a:endParaRPr>
          </a:p>
        </p:txBody>
      </p:sp>
      <p:pic>
        <p:nvPicPr>
          <p:cNvPr id="18" name="Picture 17" descr="A blue question mark in a white square&#10;&#10;Description automatically generated">
            <a:extLst>
              <a:ext uri="{FF2B5EF4-FFF2-40B4-BE49-F238E27FC236}">
                <a16:creationId xmlns:a16="http://schemas.microsoft.com/office/drawing/2014/main" id="{BFE32552-D18E-B2D0-447E-94B9E536507A}"/>
              </a:ext>
            </a:extLst>
          </p:cNvPr>
          <p:cNvPicPr>
            <a:picLocks noChangeAspect="1"/>
          </p:cNvPicPr>
          <p:nvPr/>
        </p:nvPicPr>
        <p:blipFill>
          <a:blip r:embed="rId2"/>
          <a:stretch>
            <a:fillRect/>
          </a:stretch>
        </p:blipFill>
        <p:spPr>
          <a:xfrm>
            <a:off x="6096000" y="1935406"/>
            <a:ext cx="823721" cy="823721"/>
          </a:xfrm>
          <a:prstGeom prst="rect">
            <a:avLst/>
          </a:prstGeom>
        </p:spPr>
      </p:pic>
      <p:pic>
        <p:nvPicPr>
          <p:cNvPr id="19" name="Picture 18" descr="A blue question mark in a white square&#10;&#10;Description automatically generated">
            <a:extLst>
              <a:ext uri="{FF2B5EF4-FFF2-40B4-BE49-F238E27FC236}">
                <a16:creationId xmlns:a16="http://schemas.microsoft.com/office/drawing/2014/main" id="{DFE876F0-9B4D-D2ED-8653-10E1D269F78D}"/>
              </a:ext>
            </a:extLst>
          </p:cNvPr>
          <p:cNvPicPr>
            <a:picLocks noChangeAspect="1"/>
          </p:cNvPicPr>
          <p:nvPr/>
        </p:nvPicPr>
        <p:blipFill>
          <a:blip r:embed="rId2"/>
          <a:stretch>
            <a:fillRect/>
          </a:stretch>
        </p:blipFill>
        <p:spPr>
          <a:xfrm>
            <a:off x="6096000" y="3028333"/>
            <a:ext cx="823721" cy="823721"/>
          </a:xfrm>
          <a:prstGeom prst="rect">
            <a:avLst/>
          </a:prstGeom>
        </p:spPr>
      </p:pic>
      <p:pic>
        <p:nvPicPr>
          <p:cNvPr id="20" name="Picture 19" descr="A blue question mark in a white square&#10;&#10;Description automatically generated">
            <a:extLst>
              <a:ext uri="{FF2B5EF4-FFF2-40B4-BE49-F238E27FC236}">
                <a16:creationId xmlns:a16="http://schemas.microsoft.com/office/drawing/2014/main" id="{6FCE18E7-4501-2F27-2711-C7D87B41D0B3}"/>
              </a:ext>
            </a:extLst>
          </p:cNvPr>
          <p:cNvPicPr>
            <a:picLocks noChangeAspect="1"/>
          </p:cNvPicPr>
          <p:nvPr/>
        </p:nvPicPr>
        <p:blipFill>
          <a:blip r:embed="rId2"/>
          <a:stretch>
            <a:fillRect/>
          </a:stretch>
        </p:blipFill>
        <p:spPr>
          <a:xfrm>
            <a:off x="6096000" y="4093932"/>
            <a:ext cx="823721" cy="823721"/>
          </a:xfrm>
          <a:prstGeom prst="rect">
            <a:avLst/>
          </a:prstGeom>
        </p:spPr>
      </p:pic>
      <p:sp>
        <p:nvSpPr>
          <p:cNvPr id="21" name="TextBox 20">
            <a:extLst>
              <a:ext uri="{FF2B5EF4-FFF2-40B4-BE49-F238E27FC236}">
                <a16:creationId xmlns:a16="http://schemas.microsoft.com/office/drawing/2014/main" id="{77F6383A-1DAE-9CBE-4166-41E89DF22AFB}"/>
              </a:ext>
            </a:extLst>
          </p:cNvPr>
          <p:cNvSpPr txBox="1"/>
          <p:nvPr/>
        </p:nvSpPr>
        <p:spPr>
          <a:xfrm>
            <a:off x="7134882" y="2957382"/>
            <a:ext cx="4335459" cy="923330"/>
          </a:xfrm>
          <a:prstGeom prst="rect">
            <a:avLst/>
          </a:prstGeom>
          <a:noFill/>
        </p:spPr>
        <p:txBody>
          <a:bodyPr wrap="square" rtlCol="0">
            <a:spAutoFit/>
          </a:bodyPr>
          <a:lstStyle/>
          <a:p>
            <a:r>
              <a:rPr lang="en-US" sz="1800" b="0" i="0" u="none" strike="noStrike" baseline="0" dirty="0">
                <a:solidFill>
                  <a:srgbClr val="010202"/>
                </a:solidFill>
                <a:latin typeface="Arial" panose="020B0604020202020204" pitchFamily="34" charset="0"/>
              </a:rPr>
              <a:t>Who are stakeholders that could support efforts to challenge misperceptions about aggressive driving? </a:t>
            </a:r>
            <a:endParaRPr lang="en-US"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A26ED8AB-FF8D-F4E2-0EA8-5CFD38753819}"/>
              </a:ext>
            </a:extLst>
          </p:cNvPr>
          <p:cNvSpPr txBox="1"/>
          <p:nvPr/>
        </p:nvSpPr>
        <p:spPr>
          <a:xfrm>
            <a:off x="7112233" y="4044128"/>
            <a:ext cx="4335459" cy="923330"/>
          </a:xfrm>
          <a:prstGeom prst="rect">
            <a:avLst/>
          </a:prstGeom>
          <a:noFill/>
        </p:spPr>
        <p:txBody>
          <a:bodyPr wrap="square" rtlCol="0">
            <a:spAutoFit/>
          </a:bodyPr>
          <a:lstStyle/>
          <a:p>
            <a:r>
              <a:rPr lang="en-US" sz="1800" b="0" i="0" u="none" strike="noStrike" baseline="0" dirty="0">
                <a:solidFill>
                  <a:srgbClr val="010202"/>
                </a:solidFill>
                <a:latin typeface="Arial" panose="020B0604020202020204" pitchFamily="34" charset="0"/>
              </a:rPr>
              <a:t>What information may directly or indirectly contribute to misperceptions about aggressive driving? </a:t>
            </a:r>
            <a:endParaRPr lang="en-US"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A3BD61A3-643C-9E8D-4E3C-5B29D567E89C}"/>
              </a:ext>
            </a:extLst>
          </p:cNvPr>
          <p:cNvPicPr>
            <a:picLocks noChangeAspect="1"/>
          </p:cNvPicPr>
          <p:nvPr/>
        </p:nvPicPr>
        <p:blipFill>
          <a:blip r:embed="rId3"/>
          <a:stretch>
            <a:fillRect/>
          </a:stretch>
        </p:blipFill>
        <p:spPr>
          <a:xfrm>
            <a:off x="1700764" y="3713523"/>
            <a:ext cx="1707268" cy="1705039"/>
          </a:xfrm>
          <a:prstGeom prst="rect">
            <a:avLst/>
          </a:prstGeom>
        </p:spPr>
      </p:pic>
    </p:spTree>
    <p:extLst>
      <p:ext uri="{BB962C8B-B14F-4D97-AF65-F5344CB8AC3E}">
        <p14:creationId xmlns:p14="http://schemas.microsoft.com/office/powerpoint/2010/main" val="28079243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F165AC-8F99-F37D-AB7A-BDA8F723E09E}"/>
              </a:ext>
            </a:extLst>
          </p:cNvPr>
          <p:cNvSpPr txBox="1"/>
          <p:nvPr/>
        </p:nvSpPr>
        <p:spPr>
          <a:xfrm>
            <a:off x="2017055" y="786386"/>
            <a:ext cx="6355419" cy="461665"/>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Ideas – Challenging Misperceptions</a:t>
            </a:r>
          </a:p>
        </p:txBody>
      </p:sp>
      <p:sp>
        <p:nvSpPr>
          <p:cNvPr id="7" name="Rectangle 6">
            <a:extLst>
              <a:ext uri="{FF2B5EF4-FFF2-40B4-BE49-F238E27FC236}">
                <a16:creationId xmlns:a16="http://schemas.microsoft.com/office/drawing/2014/main" id="{CCA6D7AB-3AEE-78D1-ED1F-29AFE82B5515}"/>
              </a:ext>
            </a:extLst>
          </p:cNvPr>
          <p:cNvSpPr/>
          <p:nvPr/>
        </p:nvSpPr>
        <p:spPr>
          <a:xfrm>
            <a:off x="0" y="1249847"/>
            <a:ext cx="12192000" cy="121753"/>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yellow light bulb with black lines&#10;&#10;Description automatically generated">
            <a:extLst>
              <a:ext uri="{FF2B5EF4-FFF2-40B4-BE49-F238E27FC236}">
                <a16:creationId xmlns:a16="http://schemas.microsoft.com/office/drawing/2014/main" id="{04B0DB1C-635B-09B7-7442-22D234F26D7B}"/>
              </a:ext>
            </a:extLst>
          </p:cNvPr>
          <p:cNvPicPr>
            <a:picLocks noChangeAspect="1"/>
          </p:cNvPicPr>
          <p:nvPr/>
        </p:nvPicPr>
        <p:blipFill>
          <a:blip r:embed="rId2"/>
          <a:stretch>
            <a:fillRect/>
          </a:stretch>
        </p:blipFill>
        <p:spPr>
          <a:xfrm>
            <a:off x="669549" y="423644"/>
            <a:ext cx="1283074" cy="1283074"/>
          </a:xfrm>
          <a:prstGeom prst="rect">
            <a:avLst/>
          </a:prstGeom>
        </p:spPr>
      </p:pic>
      <p:sp>
        <p:nvSpPr>
          <p:cNvPr id="11" name="Rounded Rectangle 10">
            <a:extLst>
              <a:ext uri="{FF2B5EF4-FFF2-40B4-BE49-F238E27FC236}">
                <a16:creationId xmlns:a16="http://schemas.microsoft.com/office/drawing/2014/main" id="{40006822-2AF8-3142-7493-9B704DA40681}"/>
              </a:ext>
            </a:extLst>
          </p:cNvPr>
          <p:cNvSpPr/>
          <p:nvPr/>
        </p:nvSpPr>
        <p:spPr>
          <a:xfrm>
            <a:off x="541170" y="1915166"/>
            <a:ext cx="11041229" cy="1513834"/>
          </a:xfrm>
          <a:prstGeom prst="roundRect">
            <a:avLst>
              <a:gd name="adj" fmla="val 6580"/>
            </a:avLst>
          </a:prstGeom>
          <a:solidFill>
            <a:srgbClr val="F3F0DE"/>
          </a:solidFill>
          <a:ln>
            <a:noFill/>
          </a:ln>
          <a:effectLst>
            <a:outerShdw blurRad="127000" dist="38100" dir="2700000" sx="101000" sy="101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592BA8C8-BA35-50C0-8CF9-2DA9AFD001D6}"/>
              </a:ext>
            </a:extLst>
          </p:cNvPr>
          <p:cNvSpPr txBox="1"/>
          <p:nvPr/>
        </p:nvSpPr>
        <p:spPr>
          <a:xfrm>
            <a:off x="669549" y="2197803"/>
            <a:ext cx="10531851" cy="646331"/>
          </a:xfrm>
          <a:prstGeom prst="rect">
            <a:avLst/>
          </a:prstGeom>
          <a:noFill/>
        </p:spPr>
        <p:txBody>
          <a:bodyPr wrap="square" rtlCol="0">
            <a:spAutoFit/>
          </a:bodyPr>
          <a:lstStyle/>
          <a:p>
            <a:r>
              <a:rPr lang="en-US" sz="1800" b="1" i="0" u="none" strike="noStrike" baseline="0">
                <a:solidFill>
                  <a:srgbClr val="221E1F"/>
                </a:solidFill>
                <a:latin typeface="Arial" panose="020B0604020202020204" pitchFamily="34" charset="0"/>
              </a:rPr>
              <a:t>Challenge misperceptions by presenting accurate norms through messaging. Use current and accurate data to support these claims. </a:t>
            </a:r>
            <a:endParaRPr lang="en-US" sz="800" dirty="0">
              <a:latin typeface="Arial" panose="020B0604020202020204" pitchFamily="34" charset="0"/>
              <a:cs typeface="Arial" panose="020B0604020202020204" pitchFamily="34" charset="0"/>
            </a:endParaRPr>
          </a:p>
        </p:txBody>
      </p:sp>
      <p:sp>
        <p:nvSpPr>
          <p:cNvPr id="3" name="Rounded Rectangle 10">
            <a:extLst>
              <a:ext uri="{FF2B5EF4-FFF2-40B4-BE49-F238E27FC236}">
                <a16:creationId xmlns:a16="http://schemas.microsoft.com/office/drawing/2014/main" id="{B6B5988D-6C70-D84F-8410-A6F756B164EC}"/>
              </a:ext>
            </a:extLst>
          </p:cNvPr>
          <p:cNvSpPr/>
          <p:nvPr/>
        </p:nvSpPr>
        <p:spPr>
          <a:xfrm>
            <a:off x="575386" y="3637448"/>
            <a:ext cx="11007012" cy="1377319"/>
          </a:xfrm>
          <a:prstGeom prst="roundRect">
            <a:avLst>
              <a:gd name="adj" fmla="val 6580"/>
            </a:avLst>
          </a:prstGeom>
          <a:solidFill>
            <a:srgbClr val="F3F0DE"/>
          </a:solidFill>
          <a:ln>
            <a:noFill/>
          </a:ln>
          <a:effectLst>
            <a:outerShdw blurRad="127000" dist="38100" dir="2700000" sx="101000" sy="101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800" b="1" i="0" u="none" strike="noStrike" baseline="0" dirty="0">
                <a:solidFill>
                  <a:srgbClr val="221E1F"/>
                </a:solidFill>
                <a:latin typeface="Arial" panose="020B0604020202020204" pitchFamily="34" charset="0"/>
              </a:rPr>
              <a:t>Engage with the public in a variety of ways to promote accurate data about aggressive driving. </a:t>
            </a:r>
            <a:endParaRPr lang="en-US" dirty="0"/>
          </a:p>
        </p:txBody>
      </p:sp>
      <p:sp>
        <p:nvSpPr>
          <p:cNvPr id="4" name="Rounded Rectangle 10">
            <a:extLst>
              <a:ext uri="{FF2B5EF4-FFF2-40B4-BE49-F238E27FC236}">
                <a16:creationId xmlns:a16="http://schemas.microsoft.com/office/drawing/2014/main" id="{8E3DA7CD-A36C-EE98-930C-6DF5E2B70F31}"/>
              </a:ext>
            </a:extLst>
          </p:cNvPr>
          <p:cNvSpPr/>
          <p:nvPr/>
        </p:nvSpPr>
        <p:spPr>
          <a:xfrm>
            <a:off x="541168" y="5209972"/>
            <a:ext cx="11041229" cy="1224384"/>
          </a:xfrm>
          <a:prstGeom prst="roundRect">
            <a:avLst>
              <a:gd name="adj" fmla="val 6580"/>
            </a:avLst>
          </a:prstGeom>
          <a:solidFill>
            <a:srgbClr val="F3F0DE"/>
          </a:solidFill>
          <a:ln>
            <a:noFill/>
          </a:ln>
          <a:effectLst>
            <a:outerShdw blurRad="127000" dist="38100" dir="2700000" sx="101000" sy="101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800" b="1" i="0" u="none" strike="noStrike" baseline="0" dirty="0">
                <a:solidFill>
                  <a:srgbClr val="221E1F"/>
                </a:solidFill>
                <a:latin typeface="Arial" panose="020B0604020202020204" pitchFamily="34" charset="0"/>
              </a:rPr>
              <a:t>Find trusted sources to deliver information. </a:t>
            </a:r>
            <a:endParaRPr lang="en-US" dirty="0"/>
          </a:p>
        </p:txBody>
      </p:sp>
    </p:spTree>
    <p:extLst>
      <p:ext uri="{BB962C8B-B14F-4D97-AF65-F5344CB8AC3E}">
        <p14:creationId xmlns:p14="http://schemas.microsoft.com/office/powerpoint/2010/main" val="14640858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532E343-D125-5F8F-3D00-EA9D12C2383A}"/>
              </a:ext>
            </a:extLst>
          </p:cNvPr>
          <p:cNvSpPr/>
          <p:nvPr/>
        </p:nvSpPr>
        <p:spPr>
          <a:xfrm>
            <a:off x="-100914" y="6178"/>
            <a:ext cx="12393827" cy="2137719"/>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00913" y="1832790"/>
            <a:ext cx="12393827" cy="513406"/>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p:txBody>
          <a:bodyPr>
            <a:normAutofit/>
          </a:bodyPr>
          <a:lstStyle/>
          <a:p>
            <a:r>
              <a:rPr lang="en-US" b="1" dirty="0">
                <a:solidFill>
                  <a:schemeClr val="bg1"/>
                </a:solidFill>
                <a:latin typeface="Arial" panose="020B0604020202020204" pitchFamily="34" charset="0"/>
                <a:cs typeface="Arial" panose="020B0604020202020204" pitchFamily="34" charset="0"/>
              </a:rPr>
              <a:t>Increasing Perceived Disapproval Through Bystander Engagement</a:t>
            </a:r>
          </a:p>
        </p:txBody>
      </p:sp>
      <p:sp>
        <p:nvSpPr>
          <p:cNvPr id="5" name="TextBox 4">
            <a:extLst>
              <a:ext uri="{FF2B5EF4-FFF2-40B4-BE49-F238E27FC236}">
                <a16:creationId xmlns:a16="http://schemas.microsoft.com/office/drawing/2014/main" id="{4625E47C-7E2B-F23C-BD39-98BAE14B9E98}"/>
              </a:ext>
            </a:extLst>
          </p:cNvPr>
          <p:cNvSpPr txBox="1"/>
          <p:nvPr/>
        </p:nvSpPr>
        <p:spPr>
          <a:xfrm>
            <a:off x="2190750" y="2502844"/>
            <a:ext cx="9725025" cy="4031873"/>
          </a:xfrm>
          <a:prstGeom prst="rect">
            <a:avLst/>
          </a:prstGeom>
          <a:noFill/>
        </p:spPr>
        <p:txBody>
          <a:bodyPr wrap="square" rtlCol="0">
            <a:spAutoFit/>
          </a:bodyPr>
          <a:lstStyle/>
          <a:p>
            <a:r>
              <a:rPr lang="en-US" sz="3200" b="1" i="0" u="none" strike="noStrike" baseline="0" dirty="0">
                <a:solidFill>
                  <a:srgbClr val="221E1F"/>
                </a:solidFill>
                <a:latin typeface="Arial" panose="020B0604020202020204" pitchFamily="34" charset="0"/>
              </a:rPr>
              <a:t>Bystanders, especially partners, family, and close friends, </a:t>
            </a:r>
            <a:r>
              <a:rPr lang="en-US" sz="3200" b="0" i="0" u="none" strike="noStrike" baseline="0" dirty="0">
                <a:solidFill>
                  <a:srgbClr val="221E1F"/>
                </a:solidFill>
                <a:latin typeface="Arial" panose="020B0604020202020204" pitchFamily="34" charset="0"/>
              </a:rPr>
              <a:t>can be influential in encouraging others to not drive aggressively.</a:t>
            </a:r>
          </a:p>
          <a:p>
            <a:endParaRPr lang="en-US" sz="3200" b="0" i="0" u="none" strike="noStrike" baseline="0" dirty="0">
              <a:solidFill>
                <a:srgbClr val="221E1F"/>
              </a:solidFill>
              <a:latin typeface="Arial" panose="020B0604020202020204" pitchFamily="34" charset="0"/>
            </a:endParaRPr>
          </a:p>
          <a:p>
            <a:r>
              <a:rPr lang="en-US" sz="3200" b="0" i="0" u="none" strike="noStrike" baseline="0" dirty="0">
                <a:solidFill>
                  <a:srgbClr val="221E1F"/>
                </a:solidFill>
                <a:latin typeface="Arial" panose="020B0604020202020204" pitchFamily="34" charset="0"/>
              </a:rPr>
              <a:t>Whether riding along in the vehicle or not, we can make it clear to people who are important to us that we do not support them driving aggressively and instead support prosocial driving behavior.</a:t>
            </a:r>
            <a:endParaRPr lang="en-US" sz="3200"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55A1D27C-8DED-78EA-1772-AB178435D04E}"/>
              </a:ext>
            </a:extLst>
          </p:cNvPr>
          <p:cNvPicPr>
            <a:picLocks noChangeAspect="1"/>
          </p:cNvPicPr>
          <p:nvPr/>
        </p:nvPicPr>
        <p:blipFill>
          <a:blip r:embed="rId2"/>
          <a:stretch>
            <a:fillRect/>
          </a:stretch>
        </p:blipFill>
        <p:spPr>
          <a:xfrm>
            <a:off x="207257" y="2664780"/>
            <a:ext cx="1707268" cy="1705039"/>
          </a:xfrm>
          <a:prstGeom prst="rect">
            <a:avLst/>
          </a:prstGeom>
        </p:spPr>
      </p:pic>
    </p:spTree>
    <p:extLst>
      <p:ext uri="{BB962C8B-B14F-4D97-AF65-F5344CB8AC3E}">
        <p14:creationId xmlns:p14="http://schemas.microsoft.com/office/powerpoint/2010/main" val="35914087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532E343-D125-5F8F-3D00-EA9D12C2383A}"/>
              </a:ext>
            </a:extLst>
          </p:cNvPr>
          <p:cNvSpPr/>
          <p:nvPr/>
        </p:nvSpPr>
        <p:spPr>
          <a:xfrm>
            <a:off x="1" y="1"/>
            <a:ext cx="12192000" cy="1251156"/>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 y="1234028"/>
            <a:ext cx="12192000" cy="224958"/>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a:xfrm>
            <a:off x="838200" y="508909"/>
            <a:ext cx="10515600" cy="376075"/>
          </a:xfrm>
        </p:spPr>
        <p:txBody>
          <a:bodyPr>
            <a:normAutofit fontScale="90000"/>
          </a:bodyPr>
          <a:lstStyle/>
          <a:p>
            <a:r>
              <a:rPr lang="en-US" sz="3200" b="1" dirty="0">
                <a:solidFill>
                  <a:schemeClr val="bg1"/>
                </a:solidFill>
                <a:latin typeface="Arial"/>
                <a:cs typeface="Arial"/>
              </a:rPr>
              <a:t>Aggressive Driving Survey Data</a:t>
            </a:r>
          </a:p>
        </p:txBody>
      </p:sp>
      <p:sp>
        <p:nvSpPr>
          <p:cNvPr id="13" name="Rounded Rectangle 12">
            <a:extLst>
              <a:ext uri="{FF2B5EF4-FFF2-40B4-BE49-F238E27FC236}">
                <a16:creationId xmlns:a16="http://schemas.microsoft.com/office/drawing/2014/main" id="{C5702B06-B5ED-4C88-D6A0-C448479C1469}"/>
              </a:ext>
            </a:extLst>
          </p:cNvPr>
          <p:cNvSpPr/>
          <p:nvPr/>
        </p:nvSpPr>
        <p:spPr>
          <a:xfrm>
            <a:off x="581025" y="1808030"/>
            <a:ext cx="11077575" cy="4726120"/>
          </a:xfrm>
          <a:prstGeom prst="roundRect">
            <a:avLst>
              <a:gd name="adj" fmla="val 7178"/>
            </a:avLst>
          </a:prstGeom>
          <a:noFill/>
          <a:ln w="88900">
            <a:solidFill>
              <a:srgbClr val="E3552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809B95A4-E74A-3657-3EE1-F0E9902D7281}"/>
              </a:ext>
            </a:extLst>
          </p:cNvPr>
          <p:cNvSpPr txBox="1"/>
          <p:nvPr/>
        </p:nvSpPr>
        <p:spPr>
          <a:xfrm>
            <a:off x="1113799" y="2093598"/>
            <a:ext cx="8556712" cy="3108543"/>
          </a:xfrm>
          <a:prstGeom prst="rect">
            <a:avLst/>
          </a:prstGeom>
          <a:noFill/>
        </p:spPr>
        <p:txBody>
          <a:bodyPr wrap="square" rtlCol="0">
            <a:spAutoFit/>
          </a:bodyPr>
          <a:lstStyle/>
          <a:p>
            <a:r>
              <a:rPr lang="en-US" sz="2800" b="0" i="0" u="none" strike="noStrike" baseline="0" dirty="0">
                <a:solidFill>
                  <a:srgbClr val="010202"/>
                </a:solidFill>
                <a:latin typeface="Arial" panose="020B0604020202020204" pitchFamily="34" charset="0"/>
              </a:rPr>
              <a:t>Greater perceived disapproval was associated with less frequent engagement in aggressive driving behaviors. </a:t>
            </a:r>
          </a:p>
          <a:p>
            <a:endParaRPr lang="en-US" sz="2800" b="0" i="0" u="none" strike="noStrike" baseline="0" dirty="0">
              <a:solidFill>
                <a:srgbClr val="010202"/>
              </a:solidFill>
              <a:latin typeface="Arial" panose="020B0604020202020204" pitchFamily="34" charset="0"/>
            </a:endParaRPr>
          </a:p>
          <a:p>
            <a:r>
              <a:rPr lang="en-US" sz="2800" b="0" i="0" u="none" strike="noStrike" baseline="0" dirty="0">
                <a:solidFill>
                  <a:srgbClr val="010202"/>
                </a:solidFill>
                <a:latin typeface="Arial" panose="020B0604020202020204" pitchFamily="34" charset="0"/>
              </a:rPr>
              <a:t>Participants believed their partner, significant other, or closest friend would disapprove the most of them engaging in aggressive driving actions. </a:t>
            </a:r>
            <a:endParaRPr lang="en-US" sz="6000" dirty="0">
              <a:latin typeface="Arial" panose="020B0604020202020204" pitchFamily="34" charset="0"/>
              <a:cs typeface="Arial" panose="020B0604020202020204" pitchFamily="34" charset="0"/>
            </a:endParaRPr>
          </a:p>
        </p:txBody>
      </p:sp>
      <p:pic>
        <p:nvPicPr>
          <p:cNvPr id="16" name="Picture 15" descr="A red and white logo&#10;&#10;Description automatically generated">
            <a:extLst>
              <a:ext uri="{FF2B5EF4-FFF2-40B4-BE49-F238E27FC236}">
                <a16:creationId xmlns:a16="http://schemas.microsoft.com/office/drawing/2014/main" id="{49FBB3BC-1958-2283-F5DF-49131CB2D2DD}"/>
              </a:ext>
            </a:extLst>
          </p:cNvPr>
          <p:cNvPicPr>
            <a:picLocks noChangeAspect="1"/>
          </p:cNvPicPr>
          <p:nvPr/>
        </p:nvPicPr>
        <p:blipFill>
          <a:blip r:embed="rId2"/>
          <a:stretch>
            <a:fillRect/>
          </a:stretch>
        </p:blipFill>
        <p:spPr>
          <a:xfrm>
            <a:off x="9917026" y="1948419"/>
            <a:ext cx="1161175" cy="1161175"/>
          </a:xfrm>
          <a:prstGeom prst="rect">
            <a:avLst/>
          </a:prstGeom>
        </p:spPr>
      </p:pic>
    </p:spTree>
    <p:extLst>
      <p:ext uri="{BB962C8B-B14F-4D97-AF65-F5344CB8AC3E}">
        <p14:creationId xmlns:p14="http://schemas.microsoft.com/office/powerpoint/2010/main" val="9440401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3A4AB4-D67A-1859-5773-23849BBA2C14}"/>
              </a:ext>
            </a:extLst>
          </p:cNvPr>
          <p:cNvSpPr/>
          <p:nvPr/>
        </p:nvSpPr>
        <p:spPr>
          <a:xfrm>
            <a:off x="4921631" y="0"/>
            <a:ext cx="7270370" cy="6858000"/>
          </a:xfrm>
          <a:prstGeom prst="rect">
            <a:avLst/>
          </a:prstGeom>
          <a:solidFill>
            <a:srgbClr val="6E98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7C9348C8-21DA-52FD-7F4E-359A7873A9B8}"/>
              </a:ext>
            </a:extLst>
          </p:cNvPr>
          <p:cNvSpPr txBox="1"/>
          <p:nvPr/>
        </p:nvSpPr>
        <p:spPr>
          <a:xfrm>
            <a:off x="1116105" y="1030985"/>
            <a:ext cx="3227294" cy="3108543"/>
          </a:xfrm>
          <a:prstGeom prst="rect">
            <a:avLst/>
          </a:prstGeom>
          <a:noFill/>
        </p:spPr>
        <p:txBody>
          <a:bodyPr wrap="square" rtlCol="0">
            <a:spAutoFit/>
          </a:bodyPr>
          <a:lstStyle/>
          <a:p>
            <a:r>
              <a:rPr lang="en-US" sz="2800" b="0" i="0" u="none" strike="noStrike" baseline="0" dirty="0">
                <a:solidFill>
                  <a:srgbClr val="221E1F"/>
                </a:solidFill>
                <a:latin typeface="Arial" panose="020B0604020202020204" pitchFamily="34" charset="0"/>
              </a:rPr>
              <a:t>Perceived disapproval is a unique opportunity for </a:t>
            </a:r>
            <a:r>
              <a:rPr lang="en-US" sz="2800" b="1" i="0" u="none" strike="noStrike" baseline="0" dirty="0">
                <a:solidFill>
                  <a:srgbClr val="221E1F"/>
                </a:solidFill>
                <a:latin typeface="Arial" panose="020B0604020202020204" pitchFamily="34" charset="0"/>
              </a:rPr>
              <a:t>intervention to reduce aggressive driving. </a:t>
            </a:r>
            <a:endParaRPr lang="en-US" sz="4400" dirty="0">
              <a:latin typeface="Arial" panose="020B0604020202020204" pitchFamily="34" charset="0"/>
              <a:cs typeface="Arial" panose="020B0604020202020204" pitchFamily="34" charset="0"/>
            </a:endParaRPr>
          </a:p>
        </p:txBody>
      </p:sp>
      <p:cxnSp>
        <p:nvCxnSpPr>
          <p:cNvPr id="4" name="Straight Connector 3">
            <a:extLst>
              <a:ext uri="{FF2B5EF4-FFF2-40B4-BE49-F238E27FC236}">
                <a16:creationId xmlns:a16="http://schemas.microsoft.com/office/drawing/2014/main" id="{CB09F5DB-EC01-86F8-1256-5B3BD386941D}"/>
              </a:ext>
            </a:extLst>
          </p:cNvPr>
          <p:cNvCxnSpPr>
            <a:cxnSpLocks/>
          </p:cNvCxnSpPr>
          <p:nvPr/>
        </p:nvCxnSpPr>
        <p:spPr>
          <a:xfrm>
            <a:off x="981635" y="941294"/>
            <a:ext cx="0" cy="302310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ounded Rectangle 8">
            <a:extLst>
              <a:ext uri="{FF2B5EF4-FFF2-40B4-BE49-F238E27FC236}">
                <a16:creationId xmlns:a16="http://schemas.microsoft.com/office/drawing/2014/main" id="{9CB35472-70CA-8A71-C7DF-72F2A42FB8B2}"/>
              </a:ext>
            </a:extLst>
          </p:cNvPr>
          <p:cNvSpPr/>
          <p:nvPr/>
        </p:nvSpPr>
        <p:spPr>
          <a:xfrm>
            <a:off x="5674659" y="610805"/>
            <a:ext cx="6858000" cy="5655526"/>
          </a:xfrm>
          <a:prstGeom prst="roundRect">
            <a:avLst>
              <a:gd name="adj" fmla="val 3315"/>
            </a:avLst>
          </a:prstGeom>
          <a:solidFill>
            <a:srgbClr val="F3F0DE"/>
          </a:solidFill>
          <a:ln>
            <a:noFill/>
          </a:ln>
          <a:effectLst>
            <a:outerShdw blurRad="127000" dist="38100" dir="8100000" sx="101000" sy="101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1B8144EF-C074-EF46-C69F-08C5CF705BF8}"/>
              </a:ext>
            </a:extLst>
          </p:cNvPr>
          <p:cNvCxnSpPr>
            <a:cxnSpLocks/>
          </p:cNvCxnSpPr>
          <p:nvPr/>
        </p:nvCxnSpPr>
        <p:spPr>
          <a:xfrm>
            <a:off x="6051178" y="1586758"/>
            <a:ext cx="6481481" cy="0"/>
          </a:xfrm>
          <a:prstGeom prst="line">
            <a:avLst/>
          </a:prstGeom>
          <a:ln w="76200">
            <a:solidFill>
              <a:srgbClr val="E35525"/>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3CA6D7D2-5101-E72E-0D73-DB1F2259089C}"/>
              </a:ext>
            </a:extLst>
          </p:cNvPr>
          <p:cNvSpPr txBox="1"/>
          <p:nvPr/>
        </p:nvSpPr>
        <p:spPr>
          <a:xfrm>
            <a:off x="6051178" y="974654"/>
            <a:ext cx="5419163" cy="461665"/>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Guiding Questions</a:t>
            </a:r>
          </a:p>
        </p:txBody>
      </p:sp>
      <p:sp>
        <p:nvSpPr>
          <p:cNvPr id="12" name="TextBox 11">
            <a:extLst>
              <a:ext uri="{FF2B5EF4-FFF2-40B4-BE49-F238E27FC236}">
                <a16:creationId xmlns:a16="http://schemas.microsoft.com/office/drawing/2014/main" id="{93A8A041-BC9B-4A66-A7F4-85C5E9C1E064}"/>
              </a:ext>
            </a:extLst>
          </p:cNvPr>
          <p:cNvSpPr txBox="1"/>
          <p:nvPr/>
        </p:nvSpPr>
        <p:spPr>
          <a:xfrm>
            <a:off x="7082117" y="1917741"/>
            <a:ext cx="4374776" cy="923330"/>
          </a:xfrm>
          <a:prstGeom prst="rect">
            <a:avLst/>
          </a:prstGeom>
          <a:noFill/>
        </p:spPr>
        <p:txBody>
          <a:bodyPr wrap="square" rtlCol="0">
            <a:spAutoFit/>
          </a:bodyPr>
          <a:lstStyle/>
          <a:p>
            <a:r>
              <a:rPr lang="en-US" sz="1800" b="0" i="0" u="none" strike="noStrike" baseline="0" dirty="0">
                <a:solidFill>
                  <a:srgbClr val="010202"/>
                </a:solidFill>
                <a:latin typeface="Arial" panose="020B0604020202020204" pitchFamily="34" charset="0"/>
              </a:rPr>
              <a:t>What are opportunities to grow perceptions of disapproval about aggressive driving? </a:t>
            </a:r>
            <a:endParaRPr lang="en-US" dirty="0">
              <a:latin typeface="Arial" panose="020B0604020202020204" pitchFamily="34" charset="0"/>
              <a:cs typeface="Arial" panose="020B0604020202020204" pitchFamily="34" charset="0"/>
            </a:endParaRPr>
          </a:p>
        </p:txBody>
      </p:sp>
      <p:pic>
        <p:nvPicPr>
          <p:cNvPr id="18" name="Picture 17" descr="A blue question mark in a white square&#10;&#10;Description automatically generated">
            <a:extLst>
              <a:ext uri="{FF2B5EF4-FFF2-40B4-BE49-F238E27FC236}">
                <a16:creationId xmlns:a16="http://schemas.microsoft.com/office/drawing/2014/main" id="{BFE32552-D18E-B2D0-447E-94B9E536507A}"/>
              </a:ext>
            </a:extLst>
          </p:cNvPr>
          <p:cNvPicPr>
            <a:picLocks noChangeAspect="1"/>
          </p:cNvPicPr>
          <p:nvPr/>
        </p:nvPicPr>
        <p:blipFill>
          <a:blip r:embed="rId2"/>
          <a:stretch>
            <a:fillRect/>
          </a:stretch>
        </p:blipFill>
        <p:spPr>
          <a:xfrm>
            <a:off x="6096000" y="1935406"/>
            <a:ext cx="823721" cy="823721"/>
          </a:xfrm>
          <a:prstGeom prst="rect">
            <a:avLst/>
          </a:prstGeom>
        </p:spPr>
      </p:pic>
      <p:pic>
        <p:nvPicPr>
          <p:cNvPr id="19" name="Picture 18" descr="A blue question mark in a white square&#10;&#10;Description automatically generated">
            <a:extLst>
              <a:ext uri="{FF2B5EF4-FFF2-40B4-BE49-F238E27FC236}">
                <a16:creationId xmlns:a16="http://schemas.microsoft.com/office/drawing/2014/main" id="{DFE876F0-9B4D-D2ED-8653-10E1D269F78D}"/>
              </a:ext>
            </a:extLst>
          </p:cNvPr>
          <p:cNvPicPr>
            <a:picLocks noChangeAspect="1"/>
          </p:cNvPicPr>
          <p:nvPr/>
        </p:nvPicPr>
        <p:blipFill>
          <a:blip r:embed="rId2"/>
          <a:stretch>
            <a:fillRect/>
          </a:stretch>
        </p:blipFill>
        <p:spPr>
          <a:xfrm>
            <a:off x="6096000" y="2957382"/>
            <a:ext cx="823721" cy="823721"/>
          </a:xfrm>
          <a:prstGeom prst="rect">
            <a:avLst/>
          </a:prstGeom>
        </p:spPr>
      </p:pic>
      <p:pic>
        <p:nvPicPr>
          <p:cNvPr id="20" name="Picture 19" descr="A blue question mark in a white square&#10;&#10;Description automatically generated">
            <a:extLst>
              <a:ext uri="{FF2B5EF4-FFF2-40B4-BE49-F238E27FC236}">
                <a16:creationId xmlns:a16="http://schemas.microsoft.com/office/drawing/2014/main" id="{6FCE18E7-4501-2F27-2711-C7D87B41D0B3}"/>
              </a:ext>
            </a:extLst>
          </p:cNvPr>
          <p:cNvPicPr>
            <a:picLocks noChangeAspect="1"/>
          </p:cNvPicPr>
          <p:nvPr/>
        </p:nvPicPr>
        <p:blipFill>
          <a:blip r:embed="rId2"/>
          <a:stretch>
            <a:fillRect/>
          </a:stretch>
        </p:blipFill>
        <p:spPr>
          <a:xfrm>
            <a:off x="6082553" y="3992806"/>
            <a:ext cx="823721" cy="823721"/>
          </a:xfrm>
          <a:prstGeom prst="rect">
            <a:avLst/>
          </a:prstGeom>
        </p:spPr>
      </p:pic>
      <p:sp>
        <p:nvSpPr>
          <p:cNvPr id="21" name="TextBox 20">
            <a:extLst>
              <a:ext uri="{FF2B5EF4-FFF2-40B4-BE49-F238E27FC236}">
                <a16:creationId xmlns:a16="http://schemas.microsoft.com/office/drawing/2014/main" id="{77F6383A-1DAE-9CBE-4166-41E89DF22AFB}"/>
              </a:ext>
            </a:extLst>
          </p:cNvPr>
          <p:cNvSpPr txBox="1"/>
          <p:nvPr/>
        </p:nvSpPr>
        <p:spPr>
          <a:xfrm>
            <a:off x="7121389" y="3041072"/>
            <a:ext cx="4335459" cy="923330"/>
          </a:xfrm>
          <a:prstGeom prst="rect">
            <a:avLst/>
          </a:prstGeom>
          <a:noFill/>
        </p:spPr>
        <p:txBody>
          <a:bodyPr wrap="square" rtlCol="0">
            <a:spAutoFit/>
          </a:bodyPr>
          <a:lstStyle/>
          <a:p>
            <a:r>
              <a:rPr lang="en-US" sz="1800" b="0" i="0" u="none" strike="noStrike" baseline="0" dirty="0">
                <a:solidFill>
                  <a:srgbClr val="010202"/>
                </a:solidFill>
                <a:latin typeface="Arial" panose="020B0604020202020204" pitchFamily="34" charset="0"/>
              </a:rPr>
              <a:t>In what ways can we bolster bystander engagement skills to speak up about aggressive driving? </a:t>
            </a:r>
          </a:p>
        </p:txBody>
      </p:sp>
      <p:sp>
        <p:nvSpPr>
          <p:cNvPr id="22" name="TextBox 21">
            <a:extLst>
              <a:ext uri="{FF2B5EF4-FFF2-40B4-BE49-F238E27FC236}">
                <a16:creationId xmlns:a16="http://schemas.microsoft.com/office/drawing/2014/main" id="{A26ED8AB-FF8D-F4E2-0EA8-5CFD38753819}"/>
              </a:ext>
            </a:extLst>
          </p:cNvPr>
          <p:cNvSpPr txBox="1"/>
          <p:nvPr/>
        </p:nvSpPr>
        <p:spPr>
          <a:xfrm>
            <a:off x="7112233" y="4044128"/>
            <a:ext cx="4335459" cy="923330"/>
          </a:xfrm>
          <a:prstGeom prst="rect">
            <a:avLst/>
          </a:prstGeom>
          <a:noFill/>
        </p:spPr>
        <p:txBody>
          <a:bodyPr wrap="square" rtlCol="0">
            <a:spAutoFit/>
          </a:bodyPr>
          <a:lstStyle/>
          <a:p>
            <a:r>
              <a:rPr lang="en-US" sz="1800" b="0" i="0" u="none" strike="noStrike" baseline="0" dirty="0">
                <a:solidFill>
                  <a:srgbClr val="010202"/>
                </a:solidFill>
                <a:latin typeface="Arial" panose="020B0604020202020204" pitchFamily="34" charset="0"/>
              </a:rPr>
              <a:t>How can bystanders be directly engaged in promoting traffic safety, including reducing aggressive driving? </a:t>
            </a:r>
            <a:endParaRPr lang="en-US"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D3F47DCD-7928-924D-7CE0-DA7E71B36A72}"/>
              </a:ext>
            </a:extLst>
          </p:cNvPr>
          <p:cNvPicPr>
            <a:picLocks noChangeAspect="1"/>
          </p:cNvPicPr>
          <p:nvPr/>
        </p:nvPicPr>
        <p:blipFill>
          <a:blip r:embed="rId3"/>
          <a:stretch>
            <a:fillRect/>
          </a:stretch>
        </p:blipFill>
        <p:spPr>
          <a:xfrm>
            <a:off x="1244366" y="4577219"/>
            <a:ext cx="1707268" cy="1705039"/>
          </a:xfrm>
          <a:prstGeom prst="rect">
            <a:avLst/>
          </a:prstGeom>
        </p:spPr>
      </p:pic>
    </p:spTree>
    <p:extLst>
      <p:ext uri="{BB962C8B-B14F-4D97-AF65-F5344CB8AC3E}">
        <p14:creationId xmlns:p14="http://schemas.microsoft.com/office/powerpoint/2010/main" val="39883040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F165AC-8F99-F37D-AB7A-BDA8F723E09E}"/>
              </a:ext>
            </a:extLst>
          </p:cNvPr>
          <p:cNvSpPr txBox="1"/>
          <p:nvPr/>
        </p:nvSpPr>
        <p:spPr>
          <a:xfrm>
            <a:off x="2026580" y="421247"/>
            <a:ext cx="9812995" cy="830997"/>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Ideas – Increasing Perceived Disapproval Through Bystander Engagement</a:t>
            </a:r>
          </a:p>
        </p:txBody>
      </p:sp>
      <p:sp>
        <p:nvSpPr>
          <p:cNvPr id="7" name="Rectangle 6">
            <a:extLst>
              <a:ext uri="{FF2B5EF4-FFF2-40B4-BE49-F238E27FC236}">
                <a16:creationId xmlns:a16="http://schemas.microsoft.com/office/drawing/2014/main" id="{CCA6D7AB-3AEE-78D1-ED1F-29AFE82B5515}"/>
              </a:ext>
            </a:extLst>
          </p:cNvPr>
          <p:cNvSpPr/>
          <p:nvPr/>
        </p:nvSpPr>
        <p:spPr>
          <a:xfrm>
            <a:off x="0" y="1249847"/>
            <a:ext cx="12192000" cy="121753"/>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yellow light bulb with black lines&#10;&#10;Description automatically generated">
            <a:extLst>
              <a:ext uri="{FF2B5EF4-FFF2-40B4-BE49-F238E27FC236}">
                <a16:creationId xmlns:a16="http://schemas.microsoft.com/office/drawing/2014/main" id="{04B0DB1C-635B-09B7-7442-22D234F26D7B}"/>
              </a:ext>
            </a:extLst>
          </p:cNvPr>
          <p:cNvPicPr>
            <a:picLocks noChangeAspect="1"/>
          </p:cNvPicPr>
          <p:nvPr/>
        </p:nvPicPr>
        <p:blipFill>
          <a:blip r:embed="rId2"/>
          <a:stretch>
            <a:fillRect/>
          </a:stretch>
        </p:blipFill>
        <p:spPr>
          <a:xfrm>
            <a:off x="669549" y="423644"/>
            <a:ext cx="1283074" cy="1283074"/>
          </a:xfrm>
          <a:prstGeom prst="rect">
            <a:avLst/>
          </a:prstGeom>
        </p:spPr>
      </p:pic>
      <p:sp>
        <p:nvSpPr>
          <p:cNvPr id="11" name="Rounded Rectangle 10">
            <a:extLst>
              <a:ext uri="{FF2B5EF4-FFF2-40B4-BE49-F238E27FC236}">
                <a16:creationId xmlns:a16="http://schemas.microsoft.com/office/drawing/2014/main" id="{40006822-2AF8-3142-7493-9B704DA40681}"/>
              </a:ext>
            </a:extLst>
          </p:cNvPr>
          <p:cNvSpPr/>
          <p:nvPr/>
        </p:nvSpPr>
        <p:spPr>
          <a:xfrm>
            <a:off x="558277" y="1800818"/>
            <a:ext cx="11041229" cy="1224384"/>
          </a:xfrm>
          <a:prstGeom prst="roundRect">
            <a:avLst>
              <a:gd name="adj" fmla="val 6580"/>
            </a:avLst>
          </a:prstGeom>
          <a:solidFill>
            <a:srgbClr val="F3F0DE"/>
          </a:solidFill>
          <a:ln>
            <a:noFill/>
          </a:ln>
          <a:effectLst>
            <a:outerShdw blurRad="127000" dist="38100" dir="2700000" sx="101000" sy="101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592BA8C8-BA35-50C0-8CF9-2DA9AFD001D6}"/>
              </a:ext>
            </a:extLst>
          </p:cNvPr>
          <p:cNvSpPr txBox="1"/>
          <p:nvPr/>
        </p:nvSpPr>
        <p:spPr>
          <a:xfrm>
            <a:off x="669549" y="1912844"/>
            <a:ext cx="10531851" cy="923330"/>
          </a:xfrm>
          <a:prstGeom prst="rect">
            <a:avLst/>
          </a:prstGeom>
          <a:noFill/>
        </p:spPr>
        <p:txBody>
          <a:bodyPr wrap="square" rtlCol="0">
            <a:spAutoFit/>
          </a:bodyPr>
          <a:lstStyle/>
          <a:p>
            <a:r>
              <a:rPr lang="en-US" sz="1800" b="1" i="0" u="none" strike="noStrike" baseline="0" dirty="0">
                <a:solidFill>
                  <a:srgbClr val="221E1F"/>
                </a:solidFill>
                <a:latin typeface="Arial" panose="020B0604020202020204" pitchFamily="34" charset="0"/>
              </a:rPr>
              <a:t>Promote bystander engagement as an overarching strategy to address a variety of risky driving behaviors (i.e., distraction, not wearing a seat belt, driving under the influence of substances, aggressive driving, etc.). </a:t>
            </a:r>
            <a:endParaRPr lang="en-US" sz="800" dirty="0">
              <a:latin typeface="Arial" panose="020B0604020202020204" pitchFamily="34" charset="0"/>
              <a:cs typeface="Arial" panose="020B0604020202020204" pitchFamily="34" charset="0"/>
            </a:endParaRPr>
          </a:p>
        </p:txBody>
      </p:sp>
      <p:sp>
        <p:nvSpPr>
          <p:cNvPr id="3" name="Rounded Rectangle 10">
            <a:extLst>
              <a:ext uri="{FF2B5EF4-FFF2-40B4-BE49-F238E27FC236}">
                <a16:creationId xmlns:a16="http://schemas.microsoft.com/office/drawing/2014/main" id="{B6B5988D-6C70-D84F-8410-A6F756B164EC}"/>
              </a:ext>
            </a:extLst>
          </p:cNvPr>
          <p:cNvSpPr/>
          <p:nvPr/>
        </p:nvSpPr>
        <p:spPr>
          <a:xfrm>
            <a:off x="558277" y="3175614"/>
            <a:ext cx="11007012" cy="925027"/>
          </a:xfrm>
          <a:prstGeom prst="roundRect">
            <a:avLst>
              <a:gd name="adj" fmla="val 6580"/>
            </a:avLst>
          </a:prstGeom>
          <a:solidFill>
            <a:srgbClr val="F3F0DE"/>
          </a:solidFill>
          <a:ln>
            <a:noFill/>
          </a:ln>
          <a:effectLst>
            <a:outerShdw blurRad="127000" dist="38100" dir="2700000" sx="101000" sy="101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800" b="1" i="0" u="none" strike="noStrike" baseline="0" dirty="0">
                <a:solidFill>
                  <a:srgbClr val="221E1F"/>
                </a:solidFill>
                <a:latin typeface="Arial" panose="020B0604020202020204" pitchFamily="34" charset="0"/>
              </a:rPr>
              <a:t>Show examples of bystander engagement in media communications. </a:t>
            </a:r>
            <a:endParaRPr lang="en-US" dirty="0"/>
          </a:p>
        </p:txBody>
      </p:sp>
      <p:sp>
        <p:nvSpPr>
          <p:cNvPr id="4" name="Rounded Rectangle 10">
            <a:extLst>
              <a:ext uri="{FF2B5EF4-FFF2-40B4-BE49-F238E27FC236}">
                <a16:creationId xmlns:a16="http://schemas.microsoft.com/office/drawing/2014/main" id="{8E3DA7CD-A36C-EE98-930C-6DF5E2B70F31}"/>
              </a:ext>
            </a:extLst>
          </p:cNvPr>
          <p:cNvSpPr/>
          <p:nvPr/>
        </p:nvSpPr>
        <p:spPr>
          <a:xfrm>
            <a:off x="541168" y="4251053"/>
            <a:ext cx="11041229" cy="1224384"/>
          </a:xfrm>
          <a:prstGeom prst="roundRect">
            <a:avLst>
              <a:gd name="adj" fmla="val 6580"/>
            </a:avLst>
          </a:prstGeom>
          <a:solidFill>
            <a:srgbClr val="F3F0DE"/>
          </a:solidFill>
          <a:ln>
            <a:noFill/>
          </a:ln>
          <a:effectLst>
            <a:outerShdw blurRad="127000" dist="38100" dir="2700000" sx="101000" sy="101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800" b="1" i="0" u="none" strike="noStrike" baseline="0" dirty="0">
                <a:solidFill>
                  <a:srgbClr val="221E1F"/>
                </a:solidFill>
                <a:latin typeface="Arial" panose="020B0604020202020204" pitchFamily="34" charset="0"/>
              </a:rPr>
              <a:t>Incorporate the role of bystanders in drivers’ education and prevention strategies for young people. </a:t>
            </a:r>
            <a:endParaRPr lang="en-US" dirty="0"/>
          </a:p>
        </p:txBody>
      </p:sp>
      <p:sp>
        <p:nvSpPr>
          <p:cNvPr id="5" name="Rounded Rectangle 10">
            <a:extLst>
              <a:ext uri="{FF2B5EF4-FFF2-40B4-BE49-F238E27FC236}">
                <a16:creationId xmlns:a16="http://schemas.microsoft.com/office/drawing/2014/main" id="{E412D090-829F-26A7-7C52-3DCD00B1D7E8}"/>
              </a:ext>
            </a:extLst>
          </p:cNvPr>
          <p:cNvSpPr/>
          <p:nvPr/>
        </p:nvSpPr>
        <p:spPr>
          <a:xfrm>
            <a:off x="524059" y="5608153"/>
            <a:ext cx="11041229" cy="945047"/>
          </a:xfrm>
          <a:prstGeom prst="roundRect">
            <a:avLst>
              <a:gd name="adj" fmla="val 6580"/>
            </a:avLst>
          </a:prstGeom>
          <a:solidFill>
            <a:srgbClr val="F3F0DE"/>
          </a:solidFill>
          <a:ln>
            <a:noFill/>
          </a:ln>
          <a:effectLst>
            <a:outerShdw blurRad="127000" dist="38100" dir="2700000" sx="101000" sy="101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800" b="1" i="0" u="none" strike="noStrike" baseline="0">
                <a:solidFill>
                  <a:srgbClr val="221E1F"/>
                </a:solidFill>
                <a:latin typeface="Arial" panose="020B0604020202020204" pitchFamily="34" charset="0"/>
              </a:rPr>
              <a:t>Empower passengers to play an active role in traffic safety and increase awareness among drivers and passengers alike that traffic safety and reducing aggressive driving is a shared responsibility. </a:t>
            </a:r>
            <a:endParaRPr lang="en-US" dirty="0"/>
          </a:p>
        </p:txBody>
      </p:sp>
    </p:spTree>
    <p:extLst>
      <p:ext uri="{BB962C8B-B14F-4D97-AF65-F5344CB8AC3E}">
        <p14:creationId xmlns:p14="http://schemas.microsoft.com/office/powerpoint/2010/main" val="39079918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532E343-D125-5F8F-3D00-EA9D12C2383A}"/>
              </a:ext>
            </a:extLst>
          </p:cNvPr>
          <p:cNvSpPr/>
          <p:nvPr/>
        </p:nvSpPr>
        <p:spPr>
          <a:xfrm>
            <a:off x="-100914" y="6178"/>
            <a:ext cx="12393827" cy="2137719"/>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00913" y="1832790"/>
            <a:ext cx="12393827" cy="513406"/>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p:txBody>
          <a:bodyPr/>
          <a:lstStyle/>
          <a:p>
            <a:r>
              <a:rPr lang="en-US" b="1" dirty="0">
                <a:solidFill>
                  <a:schemeClr val="bg1"/>
                </a:solidFill>
                <a:latin typeface="Arial" panose="020B0604020202020204" pitchFamily="34" charset="0"/>
                <a:cs typeface="Arial" panose="020B0604020202020204" pitchFamily="34" charset="0"/>
              </a:rPr>
              <a:t>Conclusion</a:t>
            </a:r>
          </a:p>
        </p:txBody>
      </p:sp>
      <p:sp>
        <p:nvSpPr>
          <p:cNvPr id="5" name="TextBox 4">
            <a:extLst>
              <a:ext uri="{FF2B5EF4-FFF2-40B4-BE49-F238E27FC236}">
                <a16:creationId xmlns:a16="http://schemas.microsoft.com/office/drawing/2014/main" id="{4625E47C-7E2B-F23C-BD39-98BAE14B9E98}"/>
              </a:ext>
            </a:extLst>
          </p:cNvPr>
          <p:cNvSpPr txBox="1"/>
          <p:nvPr/>
        </p:nvSpPr>
        <p:spPr>
          <a:xfrm>
            <a:off x="838200" y="2502844"/>
            <a:ext cx="10178322" cy="3970318"/>
          </a:xfrm>
          <a:prstGeom prst="rect">
            <a:avLst/>
          </a:prstGeom>
          <a:noFill/>
        </p:spPr>
        <p:txBody>
          <a:bodyPr wrap="square" rtlCol="0">
            <a:spAutoFit/>
          </a:bodyPr>
          <a:lstStyle/>
          <a:p>
            <a:pPr marL="571500" indent="-571500">
              <a:buFont typeface="Arial" panose="020B0604020202020204" pitchFamily="34" charset="0"/>
              <a:buChar char="•"/>
            </a:pPr>
            <a:r>
              <a:rPr lang="en-US" sz="2800" b="1" i="0" u="none" strike="noStrike" baseline="0" dirty="0">
                <a:solidFill>
                  <a:srgbClr val="221E1F"/>
                </a:solidFill>
                <a:latin typeface="Arial" panose="020B0604020202020204" pitchFamily="34" charset="0"/>
              </a:rPr>
              <a:t>Bolstering current traffic safety efforts to address aggressive driving can help traffic safety practitioners maximize resources and foster engagement. </a:t>
            </a:r>
          </a:p>
          <a:p>
            <a:endParaRPr lang="en-US" sz="2800" b="1" i="0" u="none" strike="noStrike" baseline="0" dirty="0">
              <a:solidFill>
                <a:srgbClr val="221E1F"/>
              </a:solidFill>
              <a:latin typeface="Arial" panose="020B0604020202020204" pitchFamily="34" charset="0"/>
            </a:endParaRPr>
          </a:p>
          <a:p>
            <a:pPr marL="571500" indent="-571500">
              <a:buFont typeface="Arial" panose="020B0604020202020204" pitchFamily="34" charset="0"/>
              <a:buChar char="•"/>
            </a:pPr>
            <a:r>
              <a:rPr lang="en-US" sz="2800" b="0" i="0" u="none" strike="noStrike" baseline="0" dirty="0">
                <a:solidFill>
                  <a:srgbClr val="221E1F"/>
                </a:solidFill>
                <a:latin typeface="Arial" panose="020B0604020202020204" pitchFamily="34" charset="0"/>
              </a:rPr>
              <a:t>Growing prosocial driving, using strategies that support cognitive reappraisal and adaptive responses, challenging misperceptions, and increasing perceived disapproval through bystander engagement can be incorporated into existing efforts to address aggressive driving.</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686166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532E343-D125-5F8F-3D00-EA9D12C2383A}"/>
              </a:ext>
            </a:extLst>
          </p:cNvPr>
          <p:cNvSpPr/>
          <p:nvPr/>
        </p:nvSpPr>
        <p:spPr>
          <a:xfrm>
            <a:off x="-100914" y="6178"/>
            <a:ext cx="12393827" cy="2137719"/>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00913" y="1832790"/>
            <a:ext cx="12393827" cy="513406"/>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a:xfrm>
            <a:off x="838199" y="92792"/>
            <a:ext cx="10515600" cy="1325563"/>
          </a:xfrm>
        </p:spPr>
        <p:txBody>
          <a:bodyPr>
            <a:normAutofit/>
          </a:bodyPr>
          <a:lstStyle/>
          <a:p>
            <a:r>
              <a:rPr lang="en-US" sz="3200" b="1" dirty="0">
                <a:solidFill>
                  <a:schemeClr val="bg1"/>
                </a:solidFill>
                <a:latin typeface="Arial" panose="020B0604020202020204" pitchFamily="34" charset="0"/>
                <a:cs typeface="Arial" panose="020B0604020202020204" pitchFamily="34" charset="0"/>
              </a:rPr>
              <a:t>Bolstering Traffic Safety Efforts to Address Aggressive Driving</a:t>
            </a:r>
          </a:p>
        </p:txBody>
      </p:sp>
      <p:sp>
        <p:nvSpPr>
          <p:cNvPr id="6" name="Rounded Rectangle 10">
            <a:extLst>
              <a:ext uri="{FF2B5EF4-FFF2-40B4-BE49-F238E27FC236}">
                <a16:creationId xmlns:a16="http://schemas.microsoft.com/office/drawing/2014/main" id="{CD450406-B8CC-DE84-451E-7F7099420F4D}"/>
              </a:ext>
            </a:extLst>
          </p:cNvPr>
          <p:cNvSpPr/>
          <p:nvPr/>
        </p:nvSpPr>
        <p:spPr>
          <a:xfrm>
            <a:off x="518236" y="5259866"/>
            <a:ext cx="11155529" cy="1085210"/>
          </a:xfrm>
          <a:prstGeom prst="roundRect">
            <a:avLst>
              <a:gd name="adj" fmla="val 6580"/>
            </a:avLst>
          </a:prstGeom>
          <a:solidFill>
            <a:srgbClr val="F3F0DE"/>
          </a:solidFill>
          <a:ln>
            <a:noFill/>
          </a:ln>
          <a:effectLst>
            <a:outerShdw blurRad="127000" dist="38100" dir="2700000" sx="101000" sy="101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800" b="1" i="0" u="none" strike="noStrike" baseline="0" dirty="0">
                <a:solidFill>
                  <a:srgbClr val="221E1F"/>
                </a:solidFill>
                <a:latin typeface="Arial" panose="020B0604020202020204" pitchFamily="34" charset="0"/>
              </a:rPr>
              <a:t>Recommended Citation: </a:t>
            </a:r>
            <a:endParaRPr lang="en-US" sz="1800" b="0" i="0" u="none" strike="noStrike" baseline="0" dirty="0">
              <a:solidFill>
                <a:srgbClr val="221E1F"/>
              </a:solidFill>
              <a:latin typeface="Arial" panose="020B0604020202020204" pitchFamily="34" charset="0"/>
            </a:endParaRPr>
          </a:p>
          <a:p>
            <a:r>
              <a:rPr lang="en-US" sz="1800" b="0" i="0" u="none" strike="noStrike" baseline="0" dirty="0">
                <a:solidFill>
                  <a:srgbClr val="221E1F"/>
                </a:solidFill>
                <a:latin typeface="Arial" panose="020B0604020202020204" pitchFamily="34" charset="0"/>
              </a:rPr>
              <a:t>Finley, K., Hanson, B., &amp; Otto, J. (2024). </a:t>
            </a:r>
            <a:r>
              <a:rPr lang="en-US" sz="1800" b="0" i="1" u="none" strike="noStrike" baseline="0" dirty="0">
                <a:solidFill>
                  <a:srgbClr val="221E1F"/>
                </a:solidFill>
                <a:latin typeface="Arial" panose="020B0604020202020204" pitchFamily="34" charset="0"/>
              </a:rPr>
              <a:t>Bolstering Traffic Safety Efforts to Address Aggressive Driving</a:t>
            </a:r>
            <a:r>
              <a:rPr lang="en-US" sz="1800" b="0" i="0" u="none" strike="noStrike" baseline="0" dirty="0">
                <a:solidFill>
                  <a:srgbClr val="221E1F"/>
                </a:solidFill>
                <a:latin typeface="Arial" panose="020B0604020202020204" pitchFamily="34" charset="0"/>
              </a:rPr>
              <a:t>. Bozeman, MT: Center for Health and Safety Culture. Montana State University. </a:t>
            </a:r>
          </a:p>
        </p:txBody>
      </p:sp>
      <p:sp>
        <p:nvSpPr>
          <p:cNvPr id="12" name="TextBox 11">
            <a:extLst>
              <a:ext uri="{FF2B5EF4-FFF2-40B4-BE49-F238E27FC236}">
                <a16:creationId xmlns:a16="http://schemas.microsoft.com/office/drawing/2014/main" id="{EE2B8FBB-DD4F-7C6F-00C1-7925D6A7DFED}"/>
              </a:ext>
            </a:extLst>
          </p:cNvPr>
          <p:cNvSpPr txBox="1"/>
          <p:nvPr/>
        </p:nvSpPr>
        <p:spPr>
          <a:xfrm>
            <a:off x="518235" y="6488668"/>
            <a:ext cx="6200774" cy="369332"/>
          </a:xfrm>
          <a:prstGeom prst="rect">
            <a:avLst/>
          </a:prstGeom>
          <a:noFill/>
        </p:spPr>
        <p:txBody>
          <a:bodyPr wrap="square">
            <a:spAutoFit/>
          </a:bodyPr>
          <a:lstStyle/>
          <a:p>
            <a:r>
              <a:rPr lang="en-US" sz="1800" b="1" i="0" u="none" strike="noStrike" baseline="0" dirty="0">
                <a:solidFill>
                  <a:srgbClr val="221E1F"/>
                </a:solidFill>
                <a:latin typeface="Arial" panose="020B0604020202020204" pitchFamily="34" charset="0"/>
              </a:rPr>
              <a:t>Layout and Graphic Design Credit: </a:t>
            </a:r>
            <a:r>
              <a:rPr lang="en-US" sz="1800" b="0" i="0" u="none" strike="noStrike" baseline="0" dirty="0">
                <a:solidFill>
                  <a:srgbClr val="221E1F"/>
                </a:solidFill>
                <a:latin typeface="Helvetica Neue"/>
              </a:rPr>
              <a:t>Hailey Hosken</a:t>
            </a:r>
            <a:endParaRPr lang="en-US" dirty="0"/>
          </a:p>
        </p:txBody>
      </p:sp>
      <p:sp>
        <p:nvSpPr>
          <p:cNvPr id="14" name="TextBox 13">
            <a:extLst>
              <a:ext uri="{FF2B5EF4-FFF2-40B4-BE49-F238E27FC236}">
                <a16:creationId xmlns:a16="http://schemas.microsoft.com/office/drawing/2014/main" id="{6431A729-9C3F-99D6-ED4E-EFB0F31C9B45}"/>
              </a:ext>
            </a:extLst>
          </p:cNvPr>
          <p:cNvSpPr txBox="1"/>
          <p:nvPr/>
        </p:nvSpPr>
        <p:spPr>
          <a:xfrm>
            <a:off x="3213810" y="2402647"/>
            <a:ext cx="5234865" cy="2800767"/>
          </a:xfrm>
          <a:prstGeom prst="rect">
            <a:avLst/>
          </a:prstGeom>
          <a:noFill/>
        </p:spPr>
        <p:txBody>
          <a:bodyPr wrap="square" rtlCol="0">
            <a:spAutoFit/>
          </a:bodyPr>
          <a:lstStyle/>
          <a:p>
            <a:pPr algn="ctr"/>
            <a:r>
              <a:rPr lang="en-US" sz="1600" b="0" i="0" u="none" strike="noStrike" baseline="0" dirty="0">
                <a:solidFill>
                  <a:srgbClr val="221E1F"/>
                </a:solidFill>
                <a:latin typeface="Arial" panose="020B0604020202020204" pitchFamily="34" charset="0"/>
              </a:rPr>
              <a:t>Montana Department of Transportation </a:t>
            </a:r>
          </a:p>
          <a:p>
            <a:pPr algn="ctr"/>
            <a:r>
              <a:rPr lang="en-US" sz="1600" b="0" i="0" u="none" strike="noStrike" baseline="0" dirty="0">
                <a:solidFill>
                  <a:srgbClr val="221E1F"/>
                </a:solidFill>
                <a:latin typeface="Arial" panose="020B0604020202020204" pitchFamily="34" charset="0"/>
              </a:rPr>
              <a:t>in cooperation with the U.S. Department of Transportation Federal Highway Administration</a:t>
            </a:r>
          </a:p>
          <a:p>
            <a:pPr algn="ctr"/>
            <a:endParaRPr lang="en-US" sz="1600" b="1" i="0" u="none" strike="noStrike" baseline="0" dirty="0">
              <a:solidFill>
                <a:srgbClr val="221E1F"/>
              </a:solidFill>
              <a:latin typeface="Arial" panose="020B0604020202020204" pitchFamily="34" charset="0"/>
            </a:endParaRPr>
          </a:p>
          <a:p>
            <a:pPr algn="ctr"/>
            <a:r>
              <a:rPr lang="en-US" sz="1600" b="1" i="0" u="none" strike="noStrike" baseline="0" dirty="0">
                <a:solidFill>
                  <a:srgbClr val="221E1F"/>
                </a:solidFill>
                <a:latin typeface="Arial" panose="020B0604020202020204" pitchFamily="34" charset="0"/>
              </a:rPr>
              <a:t>Center for Health and Safety Culture </a:t>
            </a:r>
            <a:endParaRPr lang="en-US" sz="1600" b="0" i="0" u="none" strike="noStrike" baseline="0" dirty="0">
              <a:solidFill>
                <a:srgbClr val="221E1F"/>
              </a:solidFill>
              <a:latin typeface="Arial" panose="020B0604020202020204" pitchFamily="34" charset="0"/>
            </a:endParaRPr>
          </a:p>
          <a:p>
            <a:pPr algn="ctr"/>
            <a:r>
              <a:rPr lang="en-US" sz="1600" b="1" i="0" u="none" strike="noStrike" baseline="0" dirty="0">
                <a:solidFill>
                  <a:srgbClr val="221E1F"/>
                </a:solidFill>
                <a:latin typeface="Arial" panose="020B0604020202020204" pitchFamily="34" charset="0"/>
              </a:rPr>
              <a:t>Montana State University </a:t>
            </a:r>
            <a:endParaRPr lang="en-US" sz="1600" b="0" i="0" u="none" strike="noStrike" baseline="0" dirty="0">
              <a:solidFill>
                <a:srgbClr val="221E1F"/>
              </a:solidFill>
              <a:latin typeface="Arial" panose="020B0604020202020204" pitchFamily="34" charset="0"/>
            </a:endParaRPr>
          </a:p>
          <a:p>
            <a:pPr algn="ctr"/>
            <a:r>
              <a:rPr lang="en-US" sz="1600" b="0" i="0" u="none" strike="noStrike" baseline="0" dirty="0">
                <a:solidFill>
                  <a:srgbClr val="221E1F"/>
                </a:solidFill>
                <a:latin typeface="Arial" panose="020B0604020202020204" pitchFamily="34" charset="0"/>
              </a:rPr>
              <a:t>P.O. Box 170548 </a:t>
            </a:r>
          </a:p>
          <a:p>
            <a:pPr algn="ctr"/>
            <a:r>
              <a:rPr lang="en-US" sz="1600" b="0" i="0" u="none" strike="noStrike" baseline="0" dirty="0">
                <a:solidFill>
                  <a:srgbClr val="221E1F"/>
                </a:solidFill>
                <a:latin typeface="Arial" panose="020B0604020202020204" pitchFamily="34" charset="0"/>
              </a:rPr>
              <a:t>Bozeman, MT 59717-0548 </a:t>
            </a:r>
          </a:p>
          <a:p>
            <a:pPr algn="ctr"/>
            <a:r>
              <a:rPr lang="en-US" sz="1600" b="0" i="0" u="none" strike="noStrike" baseline="0" dirty="0">
                <a:solidFill>
                  <a:srgbClr val="221E1F"/>
                </a:solidFill>
                <a:latin typeface="Arial" panose="020B0604020202020204" pitchFamily="34" charset="0"/>
              </a:rPr>
              <a:t>Phone: (406)994-7873 </a:t>
            </a:r>
          </a:p>
          <a:p>
            <a:pPr algn="ctr"/>
            <a:r>
              <a:rPr lang="en-US" sz="1600" b="0" i="0" u="none" strike="noStrike" baseline="0" dirty="0">
                <a:solidFill>
                  <a:srgbClr val="221E1F"/>
                </a:solidFill>
                <a:latin typeface="Arial" panose="020B0604020202020204" pitchFamily="34" charset="0"/>
              </a:rPr>
              <a:t>http://CHSCulture.org </a:t>
            </a:r>
          </a:p>
          <a:p>
            <a:pPr algn="ctr"/>
            <a:r>
              <a:rPr lang="en-US" sz="1600" b="0" i="0" u="none" strike="noStrike" baseline="0" dirty="0">
                <a:solidFill>
                  <a:srgbClr val="221E1F"/>
                </a:solidFill>
                <a:latin typeface="Arial" panose="020B0604020202020204" pitchFamily="34" charset="0"/>
              </a:rPr>
              <a:t>CHSC@montana.edu</a:t>
            </a:r>
          </a:p>
        </p:txBody>
      </p:sp>
      <p:pic>
        <p:nvPicPr>
          <p:cNvPr id="16" name="Picture 15">
            <a:extLst>
              <a:ext uri="{FF2B5EF4-FFF2-40B4-BE49-F238E27FC236}">
                <a16:creationId xmlns:a16="http://schemas.microsoft.com/office/drawing/2014/main" id="{E61FC7D3-3B64-AC97-C3FD-9B3B1E7A3693}"/>
              </a:ext>
            </a:extLst>
          </p:cNvPr>
          <p:cNvPicPr>
            <a:picLocks noChangeAspect="1"/>
          </p:cNvPicPr>
          <p:nvPr/>
        </p:nvPicPr>
        <p:blipFill>
          <a:blip r:embed="rId2"/>
          <a:stretch>
            <a:fillRect/>
          </a:stretch>
        </p:blipFill>
        <p:spPr>
          <a:xfrm>
            <a:off x="9118245" y="2364073"/>
            <a:ext cx="2028825" cy="1153227"/>
          </a:xfrm>
          <a:prstGeom prst="rect">
            <a:avLst/>
          </a:prstGeom>
        </p:spPr>
      </p:pic>
      <p:pic>
        <p:nvPicPr>
          <p:cNvPr id="18" name="Picture 17">
            <a:extLst>
              <a:ext uri="{FF2B5EF4-FFF2-40B4-BE49-F238E27FC236}">
                <a16:creationId xmlns:a16="http://schemas.microsoft.com/office/drawing/2014/main" id="{E02F2E24-4248-C99A-508A-05880805758B}"/>
              </a:ext>
            </a:extLst>
          </p:cNvPr>
          <p:cNvPicPr>
            <a:picLocks noChangeAspect="1"/>
          </p:cNvPicPr>
          <p:nvPr/>
        </p:nvPicPr>
        <p:blipFill>
          <a:blip r:embed="rId3"/>
          <a:stretch>
            <a:fillRect/>
          </a:stretch>
        </p:blipFill>
        <p:spPr>
          <a:xfrm>
            <a:off x="9391649" y="3477493"/>
            <a:ext cx="1409701" cy="1648306"/>
          </a:xfrm>
          <a:prstGeom prst="rect">
            <a:avLst/>
          </a:prstGeom>
        </p:spPr>
      </p:pic>
      <p:sp>
        <p:nvSpPr>
          <p:cNvPr id="19" name="TextBox 18">
            <a:extLst>
              <a:ext uri="{FF2B5EF4-FFF2-40B4-BE49-F238E27FC236}">
                <a16:creationId xmlns:a16="http://schemas.microsoft.com/office/drawing/2014/main" id="{2735A499-A3E3-A9EE-859F-24795E051DFF}"/>
              </a:ext>
            </a:extLst>
          </p:cNvPr>
          <p:cNvSpPr txBox="1"/>
          <p:nvPr/>
        </p:nvSpPr>
        <p:spPr>
          <a:xfrm>
            <a:off x="1990724" y="755573"/>
            <a:ext cx="8105775" cy="923330"/>
          </a:xfrm>
          <a:prstGeom prst="rect">
            <a:avLst/>
          </a:prstGeom>
          <a:noFill/>
        </p:spPr>
        <p:txBody>
          <a:bodyPr wrap="square" rtlCol="0">
            <a:spAutoFit/>
          </a:bodyPr>
          <a:lstStyle/>
          <a:p>
            <a:pPr algn="l"/>
            <a:endParaRPr lang="en-US" sz="1800" b="0" i="0" u="none" strike="noStrike" baseline="0" dirty="0">
              <a:solidFill>
                <a:srgbClr val="000000"/>
              </a:solidFill>
              <a:latin typeface="Arial" panose="020B0604020202020204" pitchFamily="34" charset="0"/>
            </a:endParaRPr>
          </a:p>
          <a:p>
            <a:endParaRPr lang="en-US" sz="1800" b="0" i="0" u="none" strike="noStrike" baseline="0" dirty="0">
              <a:latin typeface="Arial" panose="020B0604020202020204" pitchFamily="34" charset="0"/>
            </a:endParaRPr>
          </a:p>
          <a:p>
            <a:r>
              <a:rPr lang="en-US" sz="1800" b="0" i="0" u="none" strike="noStrike" baseline="0" dirty="0">
                <a:latin typeface="Arial" panose="020B0604020202020204" pitchFamily="34" charset="0"/>
              </a:rPr>
              <a:t> </a:t>
            </a:r>
            <a:r>
              <a:rPr lang="en-US" sz="1800" b="0" i="0" u="none" strike="noStrike" baseline="0" dirty="0">
                <a:solidFill>
                  <a:srgbClr val="FFFFFF"/>
                </a:solidFill>
                <a:latin typeface="Arial" panose="020B0604020202020204" pitchFamily="34" charset="0"/>
              </a:rPr>
              <a:t>Project: </a:t>
            </a:r>
            <a:r>
              <a:rPr lang="en-US" sz="1800" b="0" i="1" u="none" strike="noStrike" baseline="0" dirty="0">
                <a:solidFill>
                  <a:srgbClr val="FFFFFF"/>
                </a:solidFill>
                <a:latin typeface="Arial" panose="020B0604020202020204" pitchFamily="34" charset="0"/>
              </a:rPr>
              <a:t>Understanding Aggressive Driving and Ways to Reduce It – Phase 1 </a:t>
            </a:r>
            <a:endParaRPr lang="en-US" dirty="0"/>
          </a:p>
        </p:txBody>
      </p:sp>
    </p:spTree>
    <p:extLst>
      <p:ext uri="{BB962C8B-B14F-4D97-AF65-F5344CB8AC3E}">
        <p14:creationId xmlns:p14="http://schemas.microsoft.com/office/powerpoint/2010/main" val="1424216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532E343-D125-5F8F-3D00-EA9D12C2383A}"/>
              </a:ext>
            </a:extLst>
          </p:cNvPr>
          <p:cNvSpPr/>
          <p:nvPr/>
        </p:nvSpPr>
        <p:spPr>
          <a:xfrm>
            <a:off x="1" y="1"/>
            <a:ext cx="12192000" cy="1251156"/>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 y="1234028"/>
            <a:ext cx="12192000" cy="224958"/>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a:xfrm>
            <a:off x="838200" y="508909"/>
            <a:ext cx="10515600" cy="376075"/>
          </a:xfrm>
        </p:spPr>
        <p:txBody>
          <a:bodyPr>
            <a:normAutofit fontScale="90000"/>
          </a:bodyPr>
          <a:lstStyle/>
          <a:p>
            <a:r>
              <a:rPr lang="en-US" sz="3200" b="1" dirty="0">
                <a:solidFill>
                  <a:schemeClr val="bg1"/>
                </a:solidFill>
                <a:latin typeface="Arial" panose="020B0604020202020204" pitchFamily="34" charset="0"/>
                <a:cs typeface="Arial" panose="020B0604020202020204" pitchFamily="34" charset="0"/>
              </a:rPr>
              <a:t>What is aggressive driving?</a:t>
            </a:r>
          </a:p>
        </p:txBody>
      </p:sp>
      <p:sp>
        <p:nvSpPr>
          <p:cNvPr id="5" name="Rounded Rectangle 4">
            <a:extLst>
              <a:ext uri="{FF2B5EF4-FFF2-40B4-BE49-F238E27FC236}">
                <a16:creationId xmlns:a16="http://schemas.microsoft.com/office/drawing/2014/main" id="{40AEA5D4-3EC9-5435-CD3A-C61A42563AD3}"/>
              </a:ext>
            </a:extLst>
          </p:cNvPr>
          <p:cNvSpPr/>
          <p:nvPr/>
        </p:nvSpPr>
        <p:spPr>
          <a:xfrm>
            <a:off x="6871456" y="1915165"/>
            <a:ext cx="5782235" cy="4443239"/>
          </a:xfrm>
          <a:prstGeom prst="roundRect">
            <a:avLst>
              <a:gd name="adj" fmla="val 6580"/>
            </a:avLst>
          </a:prstGeom>
          <a:solidFill>
            <a:srgbClr val="6E989C"/>
          </a:solidFill>
          <a:ln>
            <a:noFill/>
          </a:ln>
          <a:effectLst>
            <a:outerShdw blurRad="127000" dist="38100" dir="8100000" sx="101000" sy="101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E4A28FB8-2121-DD11-FCA8-07630746376E}"/>
              </a:ext>
            </a:extLst>
          </p:cNvPr>
          <p:cNvCxnSpPr/>
          <p:nvPr/>
        </p:nvCxnSpPr>
        <p:spPr>
          <a:xfrm>
            <a:off x="7378406" y="2837330"/>
            <a:ext cx="5709622"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6FF29251-237D-8D11-BA32-7376A3926F31}"/>
              </a:ext>
            </a:extLst>
          </p:cNvPr>
          <p:cNvSpPr txBox="1"/>
          <p:nvPr/>
        </p:nvSpPr>
        <p:spPr>
          <a:xfrm>
            <a:off x="7301764" y="2006333"/>
            <a:ext cx="4890235" cy="830997"/>
          </a:xfrm>
          <a:prstGeom prst="rect">
            <a:avLst/>
          </a:prstGeom>
          <a:noFill/>
        </p:spPr>
        <p:txBody>
          <a:bodyPr wrap="square" rtlCol="0">
            <a:spAutoFit/>
          </a:bodyPr>
          <a:lstStyle/>
          <a:p>
            <a:r>
              <a:rPr lang="en-US" sz="2400" b="1" dirty="0">
                <a:solidFill>
                  <a:schemeClr val="bg1"/>
                </a:solidFill>
                <a:latin typeface="Arial" panose="020B0604020202020204" pitchFamily="34" charset="0"/>
                <a:cs typeface="Arial" panose="020B0604020202020204" pitchFamily="34" charset="0"/>
              </a:rPr>
              <a:t>Aggressive driving behaviors include actions like:</a:t>
            </a:r>
          </a:p>
        </p:txBody>
      </p:sp>
      <p:sp>
        <p:nvSpPr>
          <p:cNvPr id="9" name="TextBox 8">
            <a:extLst>
              <a:ext uri="{FF2B5EF4-FFF2-40B4-BE49-F238E27FC236}">
                <a16:creationId xmlns:a16="http://schemas.microsoft.com/office/drawing/2014/main" id="{BCD0276E-263F-6F46-792E-E91040F702A5}"/>
              </a:ext>
            </a:extLst>
          </p:cNvPr>
          <p:cNvSpPr txBox="1"/>
          <p:nvPr/>
        </p:nvSpPr>
        <p:spPr>
          <a:xfrm>
            <a:off x="7301765" y="2980312"/>
            <a:ext cx="4735338" cy="3046988"/>
          </a:xfrm>
          <a:prstGeom prst="rect">
            <a:avLst/>
          </a:prstGeom>
          <a:noFill/>
        </p:spPr>
        <p:txBody>
          <a:bodyPr wrap="square" rtlCol="0">
            <a:spAutoFit/>
          </a:bodyPr>
          <a:lstStyle/>
          <a:p>
            <a:pPr marL="342900" indent="-342900">
              <a:buFont typeface="Arial" panose="020B0604020202020204" pitchFamily="34" charset="0"/>
              <a:buChar char="•"/>
            </a:pPr>
            <a:r>
              <a:rPr lang="en-US" sz="2400" dirty="0">
                <a:solidFill>
                  <a:schemeClr val="bg1"/>
                </a:solidFill>
                <a:latin typeface="Arial" panose="020B0604020202020204" pitchFamily="34" charset="0"/>
                <a:cs typeface="Arial" panose="020B0604020202020204" pitchFamily="34" charset="0"/>
              </a:rPr>
              <a:t>cutting off another vehicle and braking hard</a:t>
            </a:r>
          </a:p>
          <a:p>
            <a:pPr marL="342900" indent="-342900">
              <a:buFont typeface="Arial" panose="020B0604020202020204" pitchFamily="34" charset="0"/>
              <a:buChar char="•"/>
            </a:pPr>
            <a:r>
              <a:rPr lang="en-US" sz="2400" dirty="0">
                <a:solidFill>
                  <a:schemeClr val="bg1"/>
                </a:solidFill>
                <a:latin typeface="Arial" panose="020B0604020202020204" pitchFamily="34" charset="0"/>
                <a:cs typeface="Arial" panose="020B0604020202020204" pitchFamily="34" charset="0"/>
              </a:rPr>
              <a:t>tailgating a slower vehicle</a:t>
            </a:r>
          </a:p>
          <a:p>
            <a:pPr marL="342900" indent="-342900">
              <a:buFont typeface="Arial" panose="020B0604020202020204" pitchFamily="34" charset="0"/>
              <a:buChar char="•"/>
            </a:pPr>
            <a:r>
              <a:rPr lang="en-US" sz="2400" dirty="0">
                <a:solidFill>
                  <a:schemeClr val="bg1"/>
                </a:solidFill>
                <a:latin typeface="Arial" panose="020B0604020202020204" pitchFamily="34" charset="0"/>
                <a:cs typeface="Arial" panose="020B0604020202020204" pitchFamily="34" charset="0"/>
              </a:rPr>
              <a:t>ignoring the right-of-way to “beat” another vehicle</a:t>
            </a:r>
          </a:p>
          <a:p>
            <a:pPr marL="342900" indent="-342900">
              <a:buFont typeface="Arial" panose="020B0604020202020204" pitchFamily="34" charset="0"/>
              <a:buChar char="•"/>
            </a:pPr>
            <a:r>
              <a:rPr lang="en-US" sz="2400" dirty="0">
                <a:solidFill>
                  <a:schemeClr val="bg1"/>
                </a:solidFill>
                <a:latin typeface="Arial" panose="020B0604020202020204" pitchFamily="34" charset="0"/>
                <a:cs typeface="Arial" panose="020B0604020202020204" pitchFamily="34" charset="0"/>
              </a:rPr>
              <a:t>responding to other drivers with rude gestures or excessive honking</a:t>
            </a:r>
          </a:p>
        </p:txBody>
      </p:sp>
      <p:sp>
        <p:nvSpPr>
          <p:cNvPr id="6" name="TextBox 5">
            <a:extLst>
              <a:ext uri="{FF2B5EF4-FFF2-40B4-BE49-F238E27FC236}">
                <a16:creationId xmlns:a16="http://schemas.microsoft.com/office/drawing/2014/main" id="{EB79250F-E763-C335-44BC-8B82AF43E07F}"/>
              </a:ext>
            </a:extLst>
          </p:cNvPr>
          <p:cNvSpPr txBox="1"/>
          <p:nvPr/>
        </p:nvSpPr>
        <p:spPr>
          <a:xfrm>
            <a:off x="523405" y="1974395"/>
            <a:ext cx="5782235" cy="3416320"/>
          </a:xfrm>
          <a:prstGeom prst="rect">
            <a:avLst/>
          </a:prstGeom>
          <a:noFill/>
        </p:spPr>
        <p:txBody>
          <a:bodyPr wrap="square" rtlCol="0">
            <a:spAutoFit/>
          </a:bodyPr>
          <a:lstStyle/>
          <a:p>
            <a:r>
              <a:rPr lang="en-US" sz="3600" b="1" i="1" dirty="0">
                <a:latin typeface="Arial" panose="020B0604020202020204" pitchFamily="34" charset="0"/>
                <a:cs typeface="Arial" panose="020B0604020202020204" pitchFamily="34" charset="0"/>
              </a:rPr>
              <a:t>“Any unsafe driving behavior that is performed deliberately, with ill intention or disregard for safety, and impacts others.”</a:t>
            </a:r>
            <a:r>
              <a:rPr lang="en-US" sz="3600" b="1" i="1" baseline="30000" dirty="0">
                <a:latin typeface="Arial" panose="020B0604020202020204" pitchFamily="34" charset="0"/>
                <a:cs typeface="Arial" panose="020B0604020202020204" pitchFamily="34" charset="0"/>
              </a:rPr>
              <a:t>1</a:t>
            </a:r>
          </a:p>
        </p:txBody>
      </p:sp>
      <p:sp>
        <p:nvSpPr>
          <p:cNvPr id="10" name="TextBox 9">
            <a:extLst>
              <a:ext uri="{FF2B5EF4-FFF2-40B4-BE49-F238E27FC236}">
                <a16:creationId xmlns:a16="http://schemas.microsoft.com/office/drawing/2014/main" id="{F5EAEFCB-7F2E-5B19-449E-82468F45C280}"/>
              </a:ext>
            </a:extLst>
          </p:cNvPr>
          <p:cNvSpPr txBox="1"/>
          <p:nvPr/>
        </p:nvSpPr>
        <p:spPr>
          <a:xfrm>
            <a:off x="523405" y="5906125"/>
            <a:ext cx="6002523" cy="600164"/>
          </a:xfrm>
          <a:prstGeom prst="rect">
            <a:avLst/>
          </a:prstGeom>
          <a:noFill/>
        </p:spPr>
        <p:txBody>
          <a:bodyPr wrap="square" rtlCol="0">
            <a:spAutoFit/>
          </a:bodyPr>
          <a:lstStyle/>
          <a:p>
            <a:r>
              <a:rPr lang="en-US" sz="1100" dirty="0">
                <a:latin typeface="Arial" panose="020B0604020202020204" pitchFamily="34" charset="0"/>
                <a:cs typeface="Arial" panose="020B0604020202020204" pitchFamily="34" charset="0"/>
              </a:rPr>
              <a:t>1. Finley, K., Hanson, B., Otto, J., &amp; Green, K. (2024). Understanding Aggressive Driving and Ways to Reduce It—Phase 1 | Montana Department of Transportation (MDT). https://www.mdt.mt.gov/research/projects/trafficsafety-ad.aspx  </a:t>
            </a:r>
          </a:p>
        </p:txBody>
      </p:sp>
    </p:spTree>
    <p:extLst>
      <p:ext uri="{BB962C8B-B14F-4D97-AF65-F5344CB8AC3E}">
        <p14:creationId xmlns:p14="http://schemas.microsoft.com/office/powerpoint/2010/main" val="1149526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532E343-D125-5F8F-3D00-EA9D12C2383A}"/>
              </a:ext>
            </a:extLst>
          </p:cNvPr>
          <p:cNvSpPr/>
          <p:nvPr/>
        </p:nvSpPr>
        <p:spPr>
          <a:xfrm>
            <a:off x="1" y="1"/>
            <a:ext cx="12192000" cy="1251156"/>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0" y="1249847"/>
            <a:ext cx="12192000" cy="224958"/>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a:xfrm>
            <a:off x="838200" y="508909"/>
            <a:ext cx="10515600" cy="376075"/>
          </a:xfrm>
        </p:spPr>
        <p:txBody>
          <a:bodyPr>
            <a:normAutofit fontScale="90000"/>
          </a:bodyPr>
          <a:lstStyle/>
          <a:p>
            <a:r>
              <a:rPr lang="en-US" sz="3200" b="1" dirty="0">
                <a:solidFill>
                  <a:schemeClr val="bg1"/>
                </a:solidFill>
                <a:latin typeface="Arial" panose="020B0604020202020204" pitchFamily="34" charset="0"/>
                <a:cs typeface="Arial" panose="020B0604020202020204" pitchFamily="34" charset="0"/>
              </a:rPr>
              <a:t>Why is addressing aggressive driving important?</a:t>
            </a:r>
          </a:p>
        </p:txBody>
      </p:sp>
      <p:sp>
        <p:nvSpPr>
          <p:cNvPr id="5" name="Rounded Rectangle 4">
            <a:extLst>
              <a:ext uri="{FF2B5EF4-FFF2-40B4-BE49-F238E27FC236}">
                <a16:creationId xmlns:a16="http://schemas.microsoft.com/office/drawing/2014/main" id="{40AEA5D4-3EC9-5435-CD3A-C61A42563AD3}"/>
              </a:ext>
            </a:extLst>
          </p:cNvPr>
          <p:cNvSpPr/>
          <p:nvPr/>
        </p:nvSpPr>
        <p:spPr>
          <a:xfrm>
            <a:off x="-470649" y="1520325"/>
            <a:ext cx="12020963" cy="4518736"/>
          </a:xfrm>
          <a:prstGeom prst="roundRect">
            <a:avLst>
              <a:gd name="adj" fmla="val 6580"/>
            </a:avLst>
          </a:prstGeom>
          <a:solidFill>
            <a:srgbClr val="6E989C"/>
          </a:solidFill>
          <a:ln>
            <a:noFill/>
          </a:ln>
          <a:effectLst>
            <a:outerShdw blurRad="127000" dist="38100" dir="2700000" sx="101000" sy="101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E4A28FB8-2121-DD11-FCA8-07630746376E}"/>
              </a:ext>
            </a:extLst>
          </p:cNvPr>
          <p:cNvCxnSpPr>
            <a:cxnSpLocks/>
          </p:cNvCxnSpPr>
          <p:nvPr/>
        </p:nvCxnSpPr>
        <p:spPr>
          <a:xfrm>
            <a:off x="-436960" y="2279064"/>
            <a:ext cx="11953586"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6FF29251-237D-8D11-BA32-7376A3926F31}"/>
              </a:ext>
            </a:extLst>
          </p:cNvPr>
          <p:cNvSpPr txBox="1"/>
          <p:nvPr/>
        </p:nvSpPr>
        <p:spPr>
          <a:xfrm>
            <a:off x="459087" y="1664328"/>
            <a:ext cx="10161493" cy="461665"/>
          </a:xfrm>
          <a:prstGeom prst="rect">
            <a:avLst/>
          </a:prstGeom>
          <a:noFill/>
        </p:spPr>
        <p:txBody>
          <a:bodyPr wrap="square" rtlCol="0">
            <a:spAutoFit/>
          </a:bodyPr>
          <a:lstStyle/>
          <a:p>
            <a:pPr algn="r"/>
            <a:r>
              <a:rPr lang="en-US" sz="2400" b="1" dirty="0">
                <a:solidFill>
                  <a:schemeClr val="bg1"/>
                </a:solidFill>
                <a:latin typeface="Arial" panose="020B0604020202020204" pitchFamily="34" charset="0"/>
                <a:cs typeface="Arial" panose="020B0604020202020204" pitchFamily="34" charset="0"/>
              </a:rPr>
              <a:t>Traffic crashes are a major public health concern in the U.S.</a:t>
            </a:r>
          </a:p>
        </p:txBody>
      </p:sp>
      <p:sp>
        <p:nvSpPr>
          <p:cNvPr id="9" name="TextBox 8">
            <a:extLst>
              <a:ext uri="{FF2B5EF4-FFF2-40B4-BE49-F238E27FC236}">
                <a16:creationId xmlns:a16="http://schemas.microsoft.com/office/drawing/2014/main" id="{BCD0276E-263F-6F46-792E-E91040F702A5}"/>
              </a:ext>
            </a:extLst>
          </p:cNvPr>
          <p:cNvSpPr txBox="1"/>
          <p:nvPr/>
        </p:nvSpPr>
        <p:spPr>
          <a:xfrm>
            <a:off x="459087" y="2481699"/>
            <a:ext cx="10931610" cy="3754874"/>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In 2022, 42,795 people in the U.S. lost their lives in traffic crashes.</a:t>
            </a:r>
            <a:r>
              <a:rPr lang="en-US" sz="2000" baseline="30000" dirty="0">
                <a:solidFill>
                  <a:schemeClr val="bg1"/>
                </a:solidFill>
                <a:latin typeface="Arial" panose="020B0604020202020204" pitchFamily="34" charset="0"/>
                <a:cs typeface="Arial" panose="020B0604020202020204" pitchFamily="34" charset="0"/>
              </a:rPr>
              <a:t>1</a:t>
            </a:r>
          </a:p>
          <a:p>
            <a:endParaRPr lang="en-US" sz="2000" dirty="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While there are many causes that contribute to traffic crashes, aggressive driving is considered a leading cause, with evidence suggesting aggressive driving is a cause in approximately 56% of fatal crashes.</a:t>
            </a:r>
            <a:r>
              <a:rPr lang="en-US" sz="2000" baseline="30000" dirty="0">
                <a:solidFill>
                  <a:schemeClr val="bg1"/>
                </a:solidFill>
                <a:latin typeface="Arial" panose="020B0604020202020204" pitchFamily="34" charset="0"/>
                <a:cs typeface="Arial" panose="020B0604020202020204" pitchFamily="34" charset="0"/>
              </a:rPr>
              <a:t>2</a:t>
            </a:r>
          </a:p>
          <a:p>
            <a:pPr marL="285750" indent="-285750">
              <a:buFont typeface="Arial" panose="020B0604020202020204" pitchFamily="34" charset="0"/>
              <a:buChar char="•"/>
            </a:pPr>
            <a:endParaRPr lang="en-US" sz="2000" dirty="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Aggressive driving is considered a common behavior among drivers.</a:t>
            </a:r>
          </a:p>
          <a:p>
            <a:pPr marL="285750" indent="-285750">
              <a:buFont typeface="Arial" panose="020B0604020202020204" pitchFamily="34" charset="0"/>
              <a:buChar char="•"/>
            </a:pPr>
            <a:endParaRPr lang="en-US" sz="2000" dirty="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In a recent self-reported aggressive driving behavior survey, approximately 80% of drivers reported expressing anger, aggression, or road rage while driving at least once in the past 30 days.</a:t>
            </a:r>
            <a:r>
              <a:rPr lang="en-US" sz="2000" baseline="30000" dirty="0">
                <a:solidFill>
                  <a:schemeClr val="bg1"/>
                </a:solidFill>
                <a:latin typeface="Arial" panose="020B0604020202020204" pitchFamily="34" charset="0"/>
                <a:cs typeface="Arial" panose="020B0604020202020204" pitchFamily="34" charset="0"/>
              </a:rPr>
              <a:t>3</a:t>
            </a:r>
          </a:p>
          <a:p>
            <a:pPr marL="285750" indent="-285750">
              <a:buFont typeface="Arial" panose="020B0604020202020204" pitchFamily="34" charset="0"/>
              <a:buChar char="•"/>
            </a:pPr>
            <a:endParaRPr lang="en-US" dirty="0">
              <a:solidFill>
                <a:schemeClr val="bg1"/>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C7C029C7-F997-3509-D206-F397626575EB}"/>
              </a:ext>
            </a:extLst>
          </p:cNvPr>
          <p:cNvSpPr txBox="1"/>
          <p:nvPr/>
        </p:nvSpPr>
        <p:spPr>
          <a:xfrm>
            <a:off x="1578543" y="6075812"/>
            <a:ext cx="10613457" cy="828753"/>
          </a:xfrm>
          <a:prstGeom prst="rect">
            <a:avLst/>
          </a:prstGeom>
          <a:noFill/>
        </p:spPr>
        <p:txBody>
          <a:bodyPr wrap="square" rtlCol="0">
            <a:spAutoFit/>
          </a:bodyPr>
          <a:lstStyle/>
          <a:p>
            <a:pPr>
              <a:lnSpc>
                <a:spcPct val="107000"/>
              </a:lnSpc>
              <a:spcAft>
                <a:spcPts val="800"/>
              </a:spcAft>
            </a:pPr>
            <a:r>
              <a:rPr lang="en-US" sz="1100" dirty="0">
                <a:effectLst/>
                <a:latin typeface="Times New Roman" panose="02020603050405020304" pitchFamily="18" charset="0"/>
                <a:ea typeface="Calibri" panose="020F0502020204030204" pitchFamily="34" charset="0"/>
                <a:cs typeface="Arial" panose="020B0604020202020204" pitchFamily="34" charset="0"/>
              </a:rPr>
              <a:t>1. AAA Foundation for Traffic Safety. (2022). </a:t>
            </a:r>
            <a:r>
              <a:rPr lang="en-US" sz="1100" i="1" dirty="0">
                <a:effectLst/>
                <a:latin typeface="Times New Roman" panose="02020603050405020304" pitchFamily="18" charset="0"/>
                <a:ea typeface="Calibri" panose="020F0502020204030204" pitchFamily="34" charset="0"/>
                <a:cs typeface="Arial" panose="020B0604020202020204" pitchFamily="34" charset="0"/>
              </a:rPr>
              <a:t>2021 Traffic Safety Culture Index</a:t>
            </a:r>
            <a:r>
              <a:rPr lang="en-US" sz="1100" dirty="0">
                <a:effectLst/>
                <a:latin typeface="Times New Roman" panose="02020603050405020304" pitchFamily="18" charset="0"/>
                <a:ea typeface="Calibri" panose="020F0502020204030204" pitchFamily="34" charset="0"/>
                <a:cs typeface="Arial" panose="020B0604020202020204" pitchFamily="34" charset="0"/>
              </a:rPr>
              <a:t>. https://aaafoundation.org/wp-content/uploads/2022/11/2021-TSCI-Full-Report.pdf</a:t>
            </a:r>
          </a:p>
          <a:p>
            <a:pPr marL="0" marR="0">
              <a:lnSpc>
                <a:spcPct val="107000"/>
              </a:lnSpc>
              <a:spcBef>
                <a:spcPts val="0"/>
              </a:spcBef>
              <a:spcAft>
                <a:spcPts val="800"/>
              </a:spcAft>
            </a:pPr>
            <a:r>
              <a:rPr lang="en-US" sz="1100" dirty="0">
                <a:effectLst/>
                <a:latin typeface="Times New Roman" panose="02020603050405020304" pitchFamily="18" charset="0"/>
                <a:ea typeface="Calibri" panose="020F0502020204030204" pitchFamily="34" charset="0"/>
                <a:cs typeface="Arial" panose="020B0604020202020204" pitchFamily="34" charset="0"/>
              </a:rPr>
              <a:t>2. AAA. (2013). </a:t>
            </a:r>
            <a:r>
              <a:rPr lang="en-US" sz="1100" i="1" dirty="0">
                <a:effectLst/>
                <a:latin typeface="Times New Roman" panose="02020603050405020304" pitchFamily="18" charset="0"/>
                <a:ea typeface="Calibri" panose="020F0502020204030204" pitchFamily="34" charset="0"/>
                <a:cs typeface="Arial" panose="020B0604020202020204" pitchFamily="34" charset="0"/>
              </a:rPr>
              <a:t>Road Rage: How to Avoid Aggressive Driving</a:t>
            </a:r>
            <a:r>
              <a:rPr lang="en-US" sz="1100" dirty="0">
                <a:effectLst/>
                <a:latin typeface="Times New Roman" panose="02020603050405020304" pitchFamily="18" charset="0"/>
                <a:ea typeface="Calibri" panose="020F0502020204030204" pitchFamily="34" charset="0"/>
                <a:cs typeface="Arial" panose="020B0604020202020204" pitchFamily="34" charset="0"/>
              </a:rPr>
              <a:t>. https://exchange.aaa.com/wp-content/uploads/2013/06/Road-Rage-Brochure.pdf</a:t>
            </a:r>
          </a:p>
          <a:p>
            <a:pPr marL="0" marR="0">
              <a:lnSpc>
                <a:spcPct val="107000"/>
              </a:lnSpc>
              <a:spcBef>
                <a:spcPts val="0"/>
              </a:spcBef>
              <a:spcAft>
                <a:spcPts val="800"/>
              </a:spcAft>
            </a:pPr>
            <a:r>
              <a:rPr lang="en-US" sz="1100" dirty="0">
                <a:effectLst/>
                <a:latin typeface="Times New Roman" panose="02020603050405020304" pitchFamily="18" charset="0"/>
                <a:ea typeface="Calibri" panose="020F0502020204030204" pitchFamily="34" charset="0"/>
                <a:cs typeface="Arial" panose="020B0604020202020204" pitchFamily="34" charset="0"/>
              </a:rPr>
              <a:t>3. AAA. (2022). </a:t>
            </a:r>
            <a:r>
              <a:rPr lang="en-US" sz="1100" i="1" dirty="0">
                <a:effectLst/>
                <a:latin typeface="Times New Roman" panose="02020603050405020304" pitchFamily="18" charset="0"/>
                <a:ea typeface="Calibri" panose="020F0502020204030204" pitchFamily="34" charset="0"/>
                <a:cs typeface="Arial" panose="020B0604020202020204" pitchFamily="34" charset="0"/>
              </a:rPr>
              <a:t>Aggressive Driving – AAA Exchange</a:t>
            </a:r>
            <a:r>
              <a:rPr lang="en-US" sz="1100" dirty="0">
                <a:effectLst/>
                <a:latin typeface="Times New Roman" panose="02020603050405020304" pitchFamily="18" charset="0"/>
                <a:ea typeface="Calibri" panose="020F0502020204030204" pitchFamily="34" charset="0"/>
                <a:cs typeface="Arial" panose="020B0604020202020204" pitchFamily="34" charset="0"/>
              </a:rPr>
              <a:t>. Aggressive Driving. https://exchange.aaa.com/safety/driving-advice/aggressive-driving/</a:t>
            </a:r>
          </a:p>
        </p:txBody>
      </p:sp>
    </p:spTree>
    <p:extLst>
      <p:ext uri="{BB962C8B-B14F-4D97-AF65-F5344CB8AC3E}">
        <p14:creationId xmlns:p14="http://schemas.microsoft.com/office/powerpoint/2010/main" val="4274560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532E343-D125-5F8F-3D00-EA9D12C2383A}"/>
              </a:ext>
            </a:extLst>
          </p:cNvPr>
          <p:cNvSpPr/>
          <p:nvPr/>
        </p:nvSpPr>
        <p:spPr>
          <a:xfrm>
            <a:off x="1" y="1"/>
            <a:ext cx="12192000" cy="1251156"/>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 y="1234028"/>
            <a:ext cx="12192000" cy="224958"/>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a:xfrm>
            <a:off x="838200" y="508909"/>
            <a:ext cx="10515600" cy="376075"/>
          </a:xfrm>
        </p:spPr>
        <p:txBody>
          <a:bodyPr>
            <a:normAutofit fontScale="90000"/>
          </a:bodyPr>
          <a:lstStyle/>
          <a:p>
            <a:r>
              <a:rPr lang="en-US" sz="3200" b="1" dirty="0">
                <a:solidFill>
                  <a:schemeClr val="bg1"/>
                </a:solidFill>
                <a:latin typeface="Arial" panose="020B0604020202020204" pitchFamily="34" charset="0"/>
                <a:cs typeface="Arial" panose="020B0604020202020204" pitchFamily="34" charset="0"/>
              </a:rPr>
              <a:t>Aggressive Driving Survey</a:t>
            </a:r>
          </a:p>
        </p:txBody>
      </p:sp>
      <p:sp>
        <p:nvSpPr>
          <p:cNvPr id="13" name="Rounded Rectangle 12">
            <a:extLst>
              <a:ext uri="{FF2B5EF4-FFF2-40B4-BE49-F238E27FC236}">
                <a16:creationId xmlns:a16="http://schemas.microsoft.com/office/drawing/2014/main" id="{C5702B06-B5ED-4C88-D6A0-C448479C1469}"/>
              </a:ext>
            </a:extLst>
          </p:cNvPr>
          <p:cNvSpPr/>
          <p:nvPr/>
        </p:nvSpPr>
        <p:spPr>
          <a:xfrm>
            <a:off x="6943725" y="2186246"/>
            <a:ext cx="4704163" cy="4011560"/>
          </a:xfrm>
          <a:prstGeom prst="roundRect">
            <a:avLst>
              <a:gd name="adj" fmla="val 7178"/>
            </a:avLst>
          </a:prstGeom>
          <a:noFill/>
          <a:ln w="88900">
            <a:solidFill>
              <a:srgbClr val="E3552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809B95A4-E74A-3657-3EE1-F0E9902D7281}"/>
              </a:ext>
            </a:extLst>
          </p:cNvPr>
          <p:cNvSpPr txBox="1"/>
          <p:nvPr/>
        </p:nvSpPr>
        <p:spPr>
          <a:xfrm>
            <a:off x="7062788" y="2976238"/>
            <a:ext cx="4189319" cy="286232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A survey of adult U.S. drivers was conducted in the summer of 2023. More detailed information about the survey methodology and results can be found in the </a:t>
            </a:r>
            <a:r>
              <a:rPr lang="en-US" i="1" dirty="0">
                <a:latin typeface="Arial" panose="020B0604020202020204" pitchFamily="34" charset="0"/>
                <a:cs typeface="Arial" panose="020B0604020202020204" pitchFamily="34" charset="0"/>
              </a:rPr>
              <a:t>Understanding Aggressive Driving and Ways to Reduce It – Final Report.</a:t>
            </a:r>
            <a:r>
              <a:rPr lang="en-US" dirty="0">
                <a:latin typeface="Arial" panose="020B0604020202020204" pitchFamily="34" charset="0"/>
                <a:cs typeface="Arial" panose="020B0604020202020204" pitchFamily="34" charset="0"/>
              </a:rPr>
              <a:t> The report can be found at:  </a:t>
            </a:r>
            <a:r>
              <a:rPr lang="en-US" dirty="0">
                <a:latin typeface="Arial" panose="020B0604020202020204" pitchFamily="34" charset="0"/>
                <a:cs typeface="Arial" panose="020B0604020202020204" pitchFamily="34" charset="0"/>
                <a:hlinkClick r:id="rId2"/>
              </a:rPr>
              <a:t>https://www.mdt.mt.gov/research/projects/trafficsafety.shtml</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16" name="Picture 15" descr="A red and white logo&#10;&#10;Description automatically generated">
            <a:extLst>
              <a:ext uri="{FF2B5EF4-FFF2-40B4-BE49-F238E27FC236}">
                <a16:creationId xmlns:a16="http://schemas.microsoft.com/office/drawing/2014/main" id="{49FBB3BC-1958-2283-F5DF-49131CB2D2DD}"/>
              </a:ext>
            </a:extLst>
          </p:cNvPr>
          <p:cNvPicPr>
            <a:picLocks noChangeAspect="1"/>
          </p:cNvPicPr>
          <p:nvPr/>
        </p:nvPicPr>
        <p:blipFill>
          <a:blip r:embed="rId3"/>
          <a:stretch>
            <a:fillRect/>
          </a:stretch>
        </p:blipFill>
        <p:spPr>
          <a:xfrm>
            <a:off x="10430296" y="1710685"/>
            <a:ext cx="1161175" cy="1161175"/>
          </a:xfrm>
          <a:prstGeom prst="rect">
            <a:avLst/>
          </a:prstGeom>
        </p:spPr>
      </p:pic>
      <p:sp>
        <p:nvSpPr>
          <p:cNvPr id="5" name="TextBox 4">
            <a:extLst>
              <a:ext uri="{FF2B5EF4-FFF2-40B4-BE49-F238E27FC236}">
                <a16:creationId xmlns:a16="http://schemas.microsoft.com/office/drawing/2014/main" id="{A2E9F908-65FD-27E7-4C57-1B1BAF34C7A5}"/>
              </a:ext>
            </a:extLst>
          </p:cNvPr>
          <p:cNvSpPr txBox="1"/>
          <p:nvPr/>
        </p:nvSpPr>
        <p:spPr>
          <a:xfrm>
            <a:off x="209551" y="2045815"/>
            <a:ext cx="6360244" cy="5924699"/>
          </a:xfrm>
          <a:prstGeom prst="rect">
            <a:avLst/>
          </a:prstGeom>
          <a:noFill/>
        </p:spPr>
        <p:txBody>
          <a:bodyPr wrap="square" rtlCol="0">
            <a:spAutoFit/>
          </a:bodyPr>
          <a:lstStyle/>
          <a:p>
            <a:pPr marL="571500" indent="-571500">
              <a:buFont typeface="Arial" panose="020B0604020202020204" pitchFamily="34" charset="0"/>
              <a:buChar char="•"/>
            </a:pPr>
            <a:r>
              <a:rPr lang="en-US" sz="2800" dirty="0">
                <a:latin typeface="Arial" panose="020B0604020202020204" pitchFamily="34" charset="0"/>
                <a:cs typeface="Arial" panose="020B0604020202020204" pitchFamily="34" charset="0"/>
              </a:rPr>
              <a:t>841 adult drivers completed the survey</a:t>
            </a:r>
          </a:p>
          <a:p>
            <a:endParaRPr lang="en-US" sz="12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2800" dirty="0">
                <a:latin typeface="Arial" panose="020B0604020202020204" pitchFamily="34" charset="0"/>
                <a:cs typeface="Arial" panose="020B0604020202020204" pitchFamily="34" charset="0"/>
              </a:rPr>
              <a:t>Participants were from 49 states (all except Vermont and the District of Columbia)</a:t>
            </a:r>
          </a:p>
          <a:p>
            <a:endParaRPr lang="en-US" sz="14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2800" dirty="0">
                <a:latin typeface="Arial" panose="020B0604020202020204" pitchFamily="34" charset="0"/>
                <a:cs typeface="Arial" panose="020B0604020202020204" pitchFamily="34" charset="0"/>
              </a:rPr>
              <a:t>Demographics of the sample approximate the U.S. population by age, gender, race, ethnicity, and state of residence</a:t>
            </a:r>
          </a:p>
          <a:p>
            <a:pPr marL="571500" indent="-571500">
              <a:buFont typeface="Arial" panose="020B0604020202020204" pitchFamily="34" charset="0"/>
              <a:buChar char="•"/>
            </a:pPr>
            <a:endParaRPr lang="en-US" sz="3600" dirty="0">
              <a:latin typeface="Arial" panose="020B0604020202020204" pitchFamily="34" charset="0"/>
              <a:cs typeface="Arial" panose="020B0604020202020204" pitchFamily="34" charset="0"/>
            </a:endParaRPr>
          </a:p>
          <a:p>
            <a:endParaRPr lang="en-US" sz="1500"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67BF62CA-2EC4-DBFF-62FD-01492E839F98}"/>
              </a:ext>
            </a:extLst>
          </p:cNvPr>
          <p:cNvSpPr txBox="1"/>
          <p:nvPr/>
        </p:nvSpPr>
        <p:spPr>
          <a:xfrm>
            <a:off x="7062788" y="2339278"/>
            <a:ext cx="3140916" cy="461665"/>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About the Survey </a:t>
            </a:r>
          </a:p>
        </p:txBody>
      </p:sp>
    </p:spTree>
    <p:extLst>
      <p:ext uri="{BB962C8B-B14F-4D97-AF65-F5344CB8AC3E}">
        <p14:creationId xmlns:p14="http://schemas.microsoft.com/office/powerpoint/2010/main" val="1679689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532E343-D125-5F8F-3D00-EA9D12C2383A}"/>
              </a:ext>
            </a:extLst>
          </p:cNvPr>
          <p:cNvSpPr/>
          <p:nvPr/>
        </p:nvSpPr>
        <p:spPr>
          <a:xfrm>
            <a:off x="-100914" y="6178"/>
            <a:ext cx="12393827" cy="2137719"/>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00913" y="1832790"/>
            <a:ext cx="12393827" cy="513406"/>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p:txBody>
          <a:bodyPr/>
          <a:lstStyle/>
          <a:p>
            <a:r>
              <a:rPr lang="en-US" b="1" dirty="0">
                <a:solidFill>
                  <a:schemeClr val="bg1"/>
                </a:solidFill>
                <a:latin typeface="Arial" panose="020B0604020202020204" pitchFamily="34" charset="0"/>
                <a:cs typeface="Arial" panose="020B0604020202020204" pitchFamily="34" charset="0"/>
              </a:rPr>
              <a:t>Ways to Bolster Existing Traffic Safety Efforts to Reduce Aggressive Driving</a:t>
            </a:r>
          </a:p>
        </p:txBody>
      </p:sp>
      <p:sp>
        <p:nvSpPr>
          <p:cNvPr id="5" name="TextBox 4">
            <a:extLst>
              <a:ext uri="{FF2B5EF4-FFF2-40B4-BE49-F238E27FC236}">
                <a16:creationId xmlns:a16="http://schemas.microsoft.com/office/drawing/2014/main" id="{4625E47C-7E2B-F23C-BD39-98BAE14B9E98}"/>
              </a:ext>
            </a:extLst>
          </p:cNvPr>
          <p:cNvSpPr txBox="1"/>
          <p:nvPr/>
        </p:nvSpPr>
        <p:spPr>
          <a:xfrm>
            <a:off x="2114551" y="2792900"/>
            <a:ext cx="9239249" cy="4524315"/>
          </a:xfrm>
          <a:prstGeom prst="rect">
            <a:avLst/>
          </a:prstGeom>
          <a:noFill/>
        </p:spPr>
        <p:txBody>
          <a:bodyPr wrap="square" rtlCol="0">
            <a:spAutoFit/>
          </a:bodyPr>
          <a:lstStyle/>
          <a:p>
            <a:pPr marL="571500" indent="-571500">
              <a:buFont typeface="Arial" panose="020B0604020202020204" pitchFamily="34" charset="0"/>
              <a:buChar char="•"/>
            </a:pPr>
            <a:r>
              <a:rPr lang="en-US" sz="2800" dirty="0">
                <a:latin typeface="Arial" panose="020B0604020202020204" pitchFamily="34" charset="0"/>
                <a:cs typeface="Arial" panose="020B0604020202020204" pitchFamily="34" charset="0"/>
              </a:rPr>
              <a:t>Growing Prosocial Driving</a:t>
            </a:r>
          </a:p>
          <a:p>
            <a:endParaRPr lang="en-US" sz="28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2800" dirty="0">
                <a:latin typeface="Arial" panose="020B0604020202020204" pitchFamily="34" charset="0"/>
                <a:cs typeface="Arial" panose="020B0604020202020204" pitchFamily="34" charset="0"/>
              </a:rPr>
              <a:t>Using Strategies that Support Cognitive Reappraisal and Adaptive Responses</a:t>
            </a:r>
          </a:p>
          <a:p>
            <a:pPr marL="571500" indent="-571500">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2800" dirty="0">
                <a:latin typeface="Arial" panose="020B0604020202020204" pitchFamily="34" charset="0"/>
                <a:cs typeface="Arial" panose="020B0604020202020204" pitchFamily="34" charset="0"/>
              </a:rPr>
              <a:t>Challenging Misperceptions</a:t>
            </a:r>
          </a:p>
          <a:p>
            <a:pPr marL="571500" indent="-571500">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2800" dirty="0">
                <a:latin typeface="Arial" panose="020B0604020202020204" pitchFamily="34" charset="0"/>
                <a:cs typeface="Arial" panose="020B0604020202020204" pitchFamily="34" charset="0"/>
              </a:rPr>
              <a:t>Increasing Perceived Disapproval through Bystander Engagement</a:t>
            </a:r>
          </a:p>
          <a:p>
            <a:endParaRPr lang="en-US" sz="3600"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A93301A6-8505-C15F-0E8E-76EB91B8EBE5}"/>
              </a:ext>
            </a:extLst>
          </p:cNvPr>
          <p:cNvPicPr>
            <a:picLocks noChangeAspect="1"/>
          </p:cNvPicPr>
          <p:nvPr/>
        </p:nvPicPr>
        <p:blipFill>
          <a:blip r:embed="rId2"/>
          <a:stretch>
            <a:fillRect/>
          </a:stretch>
        </p:blipFill>
        <p:spPr>
          <a:xfrm>
            <a:off x="837782" y="2534641"/>
            <a:ext cx="904458" cy="903277"/>
          </a:xfrm>
          <a:prstGeom prst="rect">
            <a:avLst/>
          </a:prstGeom>
        </p:spPr>
      </p:pic>
      <p:pic>
        <p:nvPicPr>
          <p:cNvPr id="9" name="Picture 8">
            <a:extLst>
              <a:ext uri="{FF2B5EF4-FFF2-40B4-BE49-F238E27FC236}">
                <a16:creationId xmlns:a16="http://schemas.microsoft.com/office/drawing/2014/main" id="{0E95BF7D-615D-393F-5738-F90376AC90AE}"/>
              </a:ext>
            </a:extLst>
          </p:cNvPr>
          <p:cNvPicPr>
            <a:picLocks noChangeAspect="1"/>
          </p:cNvPicPr>
          <p:nvPr/>
        </p:nvPicPr>
        <p:blipFill>
          <a:blip r:embed="rId3"/>
          <a:stretch>
            <a:fillRect/>
          </a:stretch>
        </p:blipFill>
        <p:spPr>
          <a:xfrm>
            <a:off x="837782" y="4603419"/>
            <a:ext cx="904459" cy="903278"/>
          </a:xfrm>
          <a:prstGeom prst="rect">
            <a:avLst/>
          </a:prstGeom>
        </p:spPr>
      </p:pic>
      <p:pic>
        <p:nvPicPr>
          <p:cNvPr id="11" name="Picture 10">
            <a:extLst>
              <a:ext uri="{FF2B5EF4-FFF2-40B4-BE49-F238E27FC236}">
                <a16:creationId xmlns:a16="http://schemas.microsoft.com/office/drawing/2014/main" id="{5A681DA6-7302-96C7-F7B3-520763DB8890}"/>
              </a:ext>
            </a:extLst>
          </p:cNvPr>
          <p:cNvPicPr>
            <a:picLocks noChangeAspect="1"/>
          </p:cNvPicPr>
          <p:nvPr/>
        </p:nvPicPr>
        <p:blipFill>
          <a:blip r:embed="rId4"/>
          <a:stretch>
            <a:fillRect/>
          </a:stretch>
        </p:blipFill>
        <p:spPr>
          <a:xfrm>
            <a:off x="837782" y="5664142"/>
            <a:ext cx="924998" cy="923791"/>
          </a:xfrm>
          <a:prstGeom prst="rect">
            <a:avLst/>
          </a:prstGeom>
        </p:spPr>
      </p:pic>
      <p:pic>
        <p:nvPicPr>
          <p:cNvPr id="13" name="Picture 12">
            <a:extLst>
              <a:ext uri="{FF2B5EF4-FFF2-40B4-BE49-F238E27FC236}">
                <a16:creationId xmlns:a16="http://schemas.microsoft.com/office/drawing/2014/main" id="{F0FBAEF3-7A34-6BC2-0DAD-8B2570F8B536}"/>
              </a:ext>
            </a:extLst>
          </p:cNvPr>
          <p:cNvPicPr>
            <a:picLocks noChangeAspect="1"/>
          </p:cNvPicPr>
          <p:nvPr/>
        </p:nvPicPr>
        <p:blipFill>
          <a:blip r:embed="rId5"/>
          <a:stretch>
            <a:fillRect/>
          </a:stretch>
        </p:blipFill>
        <p:spPr>
          <a:xfrm>
            <a:off x="837782" y="3564170"/>
            <a:ext cx="904458" cy="903277"/>
          </a:xfrm>
          <a:prstGeom prst="rect">
            <a:avLst/>
          </a:prstGeom>
        </p:spPr>
      </p:pic>
    </p:spTree>
    <p:extLst>
      <p:ext uri="{BB962C8B-B14F-4D97-AF65-F5344CB8AC3E}">
        <p14:creationId xmlns:p14="http://schemas.microsoft.com/office/powerpoint/2010/main" val="1989821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532E343-D125-5F8F-3D00-EA9D12C2383A}"/>
              </a:ext>
            </a:extLst>
          </p:cNvPr>
          <p:cNvSpPr/>
          <p:nvPr/>
        </p:nvSpPr>
        <p:spPr>
          <a:xfrm>
            <a:off x="-100914" y="6178"/>
            <a:ext cx="12393827" cy="2137719"/>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00913" y="1832790"/>
            <a:ext cx="12393827" cy="513406"/>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p:txBody>
          <a:bodyPr/>
          <a:lstStyle/>
          <a:p>
            <a:r>
              <a:rPr lang="en-US" b="1" dirty="0">
                <a:solidFill>
                  <a:schemeClr val="bg1"/>
                </a:solidFill>
                <a:latin typeface="Arial" panose="020B0604020202020204" pitchFamily="34" charset="0"/>
                <a:cs typeface="Arial" panose="020B0604020202020204" pitchFamily="34" charset="0"/>
              </a:rPr>
              <a:t>Growing Prosocial Driving</a:t>
            </a:r>
          </a:p>
        </p:txBody>
      </p:sp>
      <p:sp>
        <p:nvSpPr>
          <p:cNvPr id="5" name="TextBox 4">
            <a:extLst>
              <a:ext uri="{FF2B5EF4-FFF2-40B4-BE49-F238E27FC236}">
                <a16:creationId xmlns:a16="http://schemas.microsoft.com/office/drawing/2014/main" id="{4625E47C-7E2B-F23C-BD39-98BAE14B9E98}"/>
              </a:ext>
            </a:extLst>
          </p:cNvPr>
          <p:cNvSpPr txBox="1"/>
          <p:nvPr/>
        </p:nvSpPr>
        <p:spPr>
          <a:xfrm>
            <a:off x="2190750" y="2502844"/>
            <a:ext cx="9725025" cy="3416320"/>
          </a:xfrm>
          <a:prstGeom prst="rect">
            <a:avLst/>
          </a:prstGeom>
          <a:noFill/>
        </p:spPr>
        <p:txBody>
          <a:bodyPr wrap="square" rtlCol="0">
            <a:spAutoFit/>
          </a:bodyPr>
          <a:lstStyle/>
          <a:p>
            <a:r>
              <a:rPr lang="en-US" sz="3600" dirty="0">
                <a:latin typeface="Arial" panose="020B0604020202020204" pitchFamily="34" charset="0"/>
                <a:cs typeface="Arial" panose="020B0604020202020204" pitchFamily="34" charset="0"/>
              </a:rPr>
              <a:t>Prosocial driving is </a:t>
            </a:r>
            <a:r>
              <a:rPr lang="en-US" sz="3600" i="1" dirty="0">
                <a:latin typeface="Arial" panose="020B0604020202020204" pitchFamily="34" charset="0"/>
                <a:cs typeface="Arial" panose="020B0604020202020204" pitchFamily="34" charset="0"/>
              </a:rPr>
              <a:t>“a pattern of safe driving behaviors that potentially protect the well-being of passengers, other drivers, and pedestrians, and that promotes effective cooperation with others in the driving environment.”</a:t>
            </a:r>
            <a:r>
              <a:rPr lang="en-US" sz="3600" i="1" baseline="30000" dirty="0">
                <a:latin typeface="Arial" panose="020B0604020202020204" pitchFamily="34" charset="0"/>
                <a:cs typeface="Arial" panose="020B0604020202020204" pitchFamily="34" charset="0"/>
              </a:rPr>
              <a:t>1</a:t>
            </a:r>
            <a:endParaRPr lang="en-US" sz="3600" baseline="30000"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A93301A6-8505-C15F-0E8E-76EB91B8EBE5}"/>
              </a:ext>
            </a:extLst>
          </p:cNvPr>
          <p:cNvPicPr>
            <a:picLocks noChangeAspect="1"/>
          </p:cNvPicPr>
          <p:nvPr/>
        </p:nvPicPr>
        <p:blipFill>
          <a:blip r:embed="rId2"/>
          <a:stretch>
            <a:fillRect/>
          </a:stretch>
        </p:blipFill>
        <p:spPr>
          <a:xfrm>
            <a:off x="141700" y="2580898"/>
            <a:ext cx="1692898" cy="1690688"/>
          </a:xfrm>
          <a:prstGeom prst="rect">
            <a:avLst/>
          </a:prstGeom>
        </p:spPr>
      </p:pic>
      <p:sp>
        <p:nvSpPr>
          <p:cNvPr id="6" name="TextBox 5">
            <a:extLst>
              <a:ext uri="{FF2B5EF4-FFF2-40B4-BE49-F238E27FC236}">
                <a16:creationId xmlns:a16="http://schemas.microsoft.com/office/drawing/2014/main" id="{ACEAF19E-9259-2831-6DF0-B1C368215397}"/>
              </a:ext>
            </a:extLst>
          </p:cNvPr>
          <p:cNvSpPr txBox="1"/>
          <p:nvPr/>
        </p:nvSpPr>
        <p:spPr>
          <a:xfrm>
            <a:off x="3686175" y="6075812"/>
            <a:ext cx="8505825" cy="600164"/>
          </a:xfrm>
          <a:prstGeom prst="rect">
            <a:avLst/>
          </a:prstGeom>
          <a:noFill/>
        </p:spPr>
        <p:txBody>
          <a:bodyPr wrap="square" rtlCol="0">
            <a:spAutoFit/>
          </a:bodyPr>
          <a:lstStyle/>
          <a:p>
            <a:r>
              <a:rPr lang="en-US" sz="1100" b="0" i="0" dirty="0">
                <a:solidFill>
                  <a:srgbClr val="000000"/>
                </a:solidFill>
                <a:effectLst/>
                <a:latin typeface="Calibri" panose="020F0502020204030204" pitchFamily="34" charset="0"/>
              </a:rPr>
              <a:t>1. Harris, P. B., Houston, J. M., Vazquez, J. A., Smither, J. A., Harms, A., Dahlke, J. A., &amp; </a:t>
            </a:r>
            <a:r>
              <a:rPr lang="en-US" sz="1100" b="0" i="0" dirty="0" err="1">
                <a:solidFill>
                  <a:srgbClr val="000000"/>
                </a:solidFill>
                <a:effectLst/>
                <a:latin typeface="Calibri" panose="020F0502020204030204" pitchFamily="34" charset="0"/>
              </a:rPr>
              <a:t>Sachau</a:t>
            </a:r>
            <a:r>
              <a:rPr lang="en-US" sz="1100" b="0" i="0" dirty="0">
                <a:solidFill>
                  <a:srgbClr val="000000"/>
                </a:solidFill>
                <a:effectLst/>
                <a:latin typeface="Calibri" panose="020F0502020204030204" pitchFamily="34" charset="0"/>
              </a:rPr>
              <a:t>, D. A. (2014). The Prosocial and Aggressive Driving Inventory (PADI): A self-report measure of safe and unsafe driving behaviors. </a:t>
            </a:r>
            <a:r>
              <a:rPr lang="en-US" sz="1100" b="0" i="1" dirty="0">
                <a:solidFill>
                  <a:srgbClr val="000000"/>
                </a:solidFill>
                <a:effectLst/>
                <a:latin typeface="Calibri" panose="020F0502020204030204" pitchFamily="34" charset="0"/>
              </a:rPr>
              <a:t>Accident Analysis &amp; Prevention</a:t>
            </a:r>
            <a:r>
              <a:rPr lang="en-US" sz="1100" b="0" i="0" dirty="0">
                <a:solidFill>
                  <a:srgbClr val="000000"/>
                </a:solidFill>
                <a:effectLst/>
                <a:latin typeface="Calibri" panose="020F0502020204030204" pitchFamily="34" charset="0"/>
              </a:rPr>
              <a:t>, </a:t>
            </a:r>
            <a:r>
              <a:rPr lang="en-US" sz="1100" b="0" i="1" dirty="0">
                <a:solidFill>
                  <a:srgbClr val="000000"/>
                </a:solidFill>
                <a:effectLst/>
                <a:latin typeface="Calibri" panose="020F0502020204030204" pitchFamily="34" charset="0"/>
              </a:rPr>
              <a:t>72</a:t>
            </a:r>
            <a:r>
              <a:rPr lang="en-US" sz="1100" b="0" i="0" dirty="0">
                <a:solidFill>
                  <a:srgbClr val="000000"/>
                </a:solidFill>
                <a:effectLst/>
                <a:latin typeface="Calibri" panose="020F0502020204030204" pitchFamily="34" charset="0"/>
              </a:rPr>
              <a:t>(Supplement C), 1–8. https://doi.org/10.1016/j.aap.2014.05.023</a:t>
            </a:r>
            <a:endParaRPr lang="en-US" sz="1100" dirty="0"/>
          </a:p>
        </p:txBody>
      </p:sp>
    </p:spTree>
    <p:extLst>
      <p:ext uri="{BB962C8B-B14F-4D97-AF65-F5344CB8AC3E}">
        <p14:creationId xmlns:p14="http://schemas.microsoft.com/office/powerpoint/2010/main" val="464007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3D8E3DB-6783-BD88-0F20-D5919CA8ABE9}"/>
              </a:ext>
            </a:extLst>
          </p:cNvPr>
          <p:cNvSpPr/>
          <p:nvPr/>
        </p:nvSpPr>
        <p:spPr>
          <a:xfrm>
            <a:off x="10568539" y="-1"/>
            <a:ext cx="1623462" cy="6930189"/>
          </a:xfrm>
          <a:prstGeom prst="rect">
            <a:avLst/>
          </a:prstGeom>
          <a:solidFill>
            <a:srgbClr val="6E98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532E343-D125-5F8F-3D00-EA9D12C2383A}"/>
              </a:ext>
            </a:extLst>
          </p:cNvPr>
          <p:cNvSpPr/>
          <p:nvPr/>
        </p:nvSpPr>
        <p:spPr>
          <a:xfrm>
            <a:off x="1" y="1"/>
            <a:ext cx="12192000" cy="1251156"/>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 y="1234028"/>
            <a:ext cx="12192000" cy="224958"/>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a:xfrm>
            <a:off x="838200" y="508909"/>
            <a:ext cx="10515600" cy="376075"/>
          </a:xfrm>
        </p:spPr>
        <p:txBody>
          <a:bodyPr>
            <a:normAutofit fontScale="90000"/>
          </a:bodyPr>
          <a:lstStyle/>
          <a:p>
            <a:r>
              <a:rPr lang="en-US" sz="3200" b="1" dirty="0">
                <a:solidFill>
                  <a:schemeClr val="bg1"/>
                </a:solidFill>
                <a:latin typeface="Arial"/>
                <a:cs typeface="Arial"/>
              </a:rPr>
              <a:t>Prosocial driving includes a wide range of behaviors</a:t>
            </a:r>
            <a:r>
              <a:rPr lang="en-US" sz="3200" b="1" baseline="30000" dirty="0">
                <a:solidFill>
                  <a:schemeClr val="bg1"/>
                </a:solidFill>
                <a:latin typeface="Arial"/>
                <a:cs typeface="Arial"/>
              </a:rPr>
              <a:t>1</a:t>
            </a:r>
            <a:r>
              <a:rPr lang="en-US" sz="3200" b="1" dirty="0">
                <a:solidFill>
                  <a:schemeClr val="bg1"/>
                </a:solidFill>
                <a:latin typeface="Arial"/>
                <a:cs typeface="Arial"/>
              </a:rPr>
              <a:t> like:</a:t>
            </a:r>
          </a:p>
        </p:txBody>
      </p:sp>
      <p:sp>
        <p:nvSpPr>
          <p:cNvPr id="6" name="TextBox 5">
            <a:extLst>
              <a:ext uri="{FF2B5EF4-FFF2-40B4-BE49-F238E27FC236}">
                <a16:creationId xmlns:a16="http://schemas.microsoft.com/office/drawing/2014/main" id="{49151392-3312-8707-7323-325C33F32158}"/>
              </a:ext>
            </a:extLst>
          </p:cNvPr>
          <p:cNvSpPr txBox="1"/>
          <p:nvPr/>
        </p:nvSpPr>
        <p:spPr>
          <a:xfrm>
            <a:off x="876453" y="6424275"/>
            <a:ext cx="9762630" cy="430887"/>
          </a:xfrm>
          <a:prstGeom prst="rect">
            <a:avLst/>
          </a:prstGeom>
          <a:noFill/>
        </p:spPr>
        <p:txBody>
          <a:bodyPr wrap="square" rtlCol="0">
            <a:spAutoFit/>
          </a:bodyPr>
          <a:lstStyle/>
          <a:p>
            <a:r>
              <a:rPr lang="en-US" sz="1100" b="0" i="0" dirty="0">
                <a:solidFill>
                  <a:srgbClr val="000000"/>
                </a:solidFill>
                <a:effectLst/>
                <a:latin typeface="Calibri" panose="020F0502020204030204" pitchFamily="34" charset="0"/>
              </a:rPr>
              <a:t>1. Harris, P. B., Houston, J. M., Vazquez, J. A., Smither, J. A., Harms, A., Dahlke, J. A., &amp; </a:t>
            </a:r>
            <a:r>
              <a:rPr lang="en-US" sz="1100" b="0" i="0" dirty="0" err="1">
                <a:solidFill>
                  <a:srgbClr val="000000"/>
                </a:solidFill>
                <a:effectLst/>
                <a:latin typeface="Calibri" panose="020F0502020204030204" pitchFamily="34" charset="0"/>
              </a:rPr>
              <a:t>Sachau</a:t>
            </a:r>
            <a:r>
              <a:rPr lang="en-US" sz="1100" b="0" i="0" dirty="0">
                <a:solidFill>
                  <a:srgbClr val="000000"/>
                </a:solidFill>
                <a:effectLst/>
                <a:latin typeface="Calibri" panose="020F0502020204030204" pitchFamily="34" charset="0"/>
              </a:rPr>
              <a:t>, D. A. (2014). The Prosocial and Aggressive Driving Inventory (PADI): A self-report measure of safe and unsafe driving behaviors. </a:t>
            </a:r>
            <a:r>
              <a:rPr lang="en-US" sz="1100" b="0" i="1" dirty="0">
                <a:solidFill>
                  <a:srgbClr val="000000"/>
                </a:solidFill>
                <a:effectLst/>
                <a:latin typeface="Calibri" panose="020F0502020204030204" pitchFamily="34" charset="0"/>
              </a:rPr>
              <a:t>Accident Analysis &amp; Prevention</a:t>
            </a:r>
            <a:r>
              <a:rPr lang="en-US" sz="1100" b="0" i="0" dirty="0">
                <a:solidFill>
                  <a:srgbClr val="000000"/>
                </a:solidFill>
                <a:effectLst/>
                <a:latin typeface="Calibri" panose="020F0502020204030204" pitchFamily="34" charset="0"/>
              </a:rPr>
              <a:t>, </a:t>
            </a:r>
            <a:r>
              <a:rPr lang="en-US" sz="1100" b="0" i="1" dirty="0">
                <a:solidFill>
                  <a:srgbClr val="000000"/>
                </a:solidFill>
                <a:effectLst/>
                <a:latin typeface="Calibri" panose="020F0502020204030204" pitchFamily="34" charset="0"/>
              </a:rPr>
              <a:t>72</a:t>
            </a:r>
            <a:r>
              <a:rPr lang="en-US" sz="1100" b="0" i="0" dirty="0">
                <a:solidFill>
                  <a:srgbClr val="000000"/>
                </a:solidFill>
                <a:effectLst/>
                <a:latin typeface="Calibri" panose="020F0502020204030204" pitchFamily="34" charset="0"/>
              </a:rPr>
              <a:t>(Supplement C), 1–8. https://doi.org/10.1016/j.aap.2014.05.023</a:t>
            </a:r>
            <a:endParaRPr lang="en-US" sz="1100" dirty="0"/>
          </a:p>
        </p:txBody>
      </p:sp>
      <p:pic>
        <p:nvPicPr>
          <p:cNvPr id="8" name="Picture 7" descr="A group of rectangular blue rectangular objects with white text&#10;&#10;Description automatically generated">
            <a:extLst>
              <a:ext uri="{FF2B5EF4-FFF2-40B4-BE49-F238E27FC236}">
                <a16:creationId xmlns:a16="http://schemas.microsoft.com/office/drawing/2014/main" id="{75BC62CD-5857-8FA3-A11C-87642B995B01}"/>
              </a:ext>
            </a:extLst>
          </p:cNvPr>
          <p:cNvPicPr>
            <a:picLocks noChangeAspect="1"/>
          </p:cNvPicPr>
          <p:nvPr/>
        </p:nvPicPr>
        <p:blipFill>
          <a:blip r:embed="rId2"/>
          <a:stretch>
            <a:fillRect/>
          </a:stretch>
        </p:blipFill>
        <p:spPr>
          <a:xfrm>
            <a:off x="241466" y="1512631"/>
            <a:ext cx="10066315" cy="4584843"/>
          </a:xfrm>
          <a:prstGeom prst="rect">
            <a:avLst/>
          </a:prstGeom>
        </p:spPr>
      </p:pic>
    </p:spTree>
    <p:extLst>
      <p:ext uri="{BB962C8B-B14F-4D97-AF65-F5344CB8AC3E}">
        <p14:creationId xmlns:p14="http://schemas.microsoft.com/office/powerpoint/2010/main" val="1290296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532E343-D125-5F8F-3D00-EA9D12C2383A}"/>
              </a:ext>
            </a:extLst>
          </p:cNvPr>
          <p:cNvSpPr/>
          <p:nvPr/>
        </p:nvSpPr>
        <p:spPr>
          <a:xfrm>
            <a:off x="1" y="1"/>
            <a:ext cx="12192000" cy="1251156"/>
          </a:xfrm>
          <a:prstGeom prst="rect">
            <a:avLst/>
          </a:prstGeom>
          <a:solidFill>
            <a:srgbClr val="00558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8332B63-17F7-9F05-F969-401C16B3AAE3}"/>
              </a:ext>
            </a:extLst>
          </p:cNvPr>
          <p:cNvSpPr/>
          <p:nvPr/>
        </p:nvSpPr>
        <p:spPr>
          <a:xfrm>
            <a:off x="-1" y="1234028"/>
            <a:ext cx="12192000" cy="224958"/>
          </a:xfrm>
          <a:prstGeom prst="rect">
            <a:avLst/>
          </a:prstGeom>
          <a:solidFill>
            <a:srgbClr val="E35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A9C1C5-DA42-21D3-4140-9AB3376DE869}"/>
              </a:ext>
            </a:extLst>
          </p:cNvPr>
          <p:cNvSpPr>
            <a:spLocks noGrp="1"/>
          </p:cNvSpPr>
          <p:nvPr>
            <p:ph type="title"/>
          </p:nvPr>
        </p:nvSpPr>
        <p:spPr>
          <a:xfrm>
            <a:off x="838200" y="508909"/>
            <a:ext cx="10515600" cy="376075"/>
          </a:xfrm>
        </p:spPr>
        <p:txBody>
          <a:bodyPr>
            <a:normAutofit fontScale="90000"/>
          </a:bodyPr>
          <a:lstStyle/>
          <a:p>
            <a:r>
              <a:rPr lang="en-US" sz="3200" b="1" dirty="0">
                <a:solidFill>
                  <a:schemeClr val="bg1"/>
                </a:solidFill>
                <a:latin typeface="Arial"/>
                <a:cs typeface="Arial"/>
              </a:rPr>
              <a:t>Aggressive Driving Survey Data</a:t>
            </a:r>
          </a:p>
        </p:txBody>
      </p:sp>
      <p:sp>
        <p:nvSpPr>
          <p:cNvPr id="13" name="Rounded Rectangle 12">
            <a:extLst>
              <a:ext uri="{FF2B5EF4-FFF2-40B4-BE49-F238E27FC236}">
                <a16:creationId xmlns:a16="http://schemas.microsoft.com/office/drawing/2014/main" id="{C5702B06-B5ED-4C88-D6A0-C448479C1469}"/>
              </a:ext>
            </a:extLst>
          </p:cNvPr>
          <p:cNvSpPr/>
          <p:nvPr/>
        </p:nvSpPr>
        <p:spPr>
          <a:xfrm>
            <a:off x="581025" y="1808030"/>
            <a:ext cx="11077575" cy="4726120"/>
          </a:xfrm>
          <a:prstGeom prst="roundRect">
            <a:avLst>
              <a:gd name="adj" fmla="val 7178"/>
            </a:avLst>
          </a:prstGeom>
          <a:noFill/>
          <a:ln w="88900">
            <a:solidFill>
              <a:srgbClr val="E3552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809B95A4-E74A-3657-3EE1-F0E9902D7281}"/>
              </a:ext>
            </a:extLst>
          </p:cNvPr>
          <p:cNvSpPr txBox="1"/>
          <p:nvPr/>
        </p:nvSpPr>
        <p:spPr>
          <a:xfrm>
            <a:off x="1113799" y="2093598"/>
            <a:ext cx="8556712" cy="4154984"/>
          </a:xfrm>
          <a:prstGeom prst="rect">
            <a:avLst/>
          </a:prstGeom>
          <a:noFill/>
        </p:spPr>
        <p:txBody>
          <a:bodyPr wrap="square" rtlCol="0">
            <a:spAutoFit/>
          </a:bodyPr>
          <a:lstStyle/>
          <a:p>
            <a:r>
              <a:rPr lang="en-US" sz="2400" b="0" i="0" u="none" strike="noStrike" baseline="0" dirty="0">
                <a:solidFill>
                  <a:srgbClr val="010202"/>
                </a:solidFill>
                <a:latin typeface="Arial" panose="020B0604020202020204" pitchFamily="34" charset="0"/>
              </a:rPr>
              <a:t>The majority of participants (91.1%) reported engaging in prosocial driving behaviors often while driving. </a:t>
            </a:r>
          </a:p>
          <a:p>
            <a:endParaRPr lang="en-US" sz="2400" b="0" i="0" u="none" strike="noStrike" baseline="0" dirty="0">
              <a:solidFill>
                <a:srgbClr val="010202"/>
              </a:solidFill>
              <a:latin typeface="Arial" panose="020B0604020202020204" pitchFamily="34" charset="0"/>
            </a:endParaRPr>
          </a:p>
          <a:p>
            <a:r>
              <a:rPr lang="en-US" sz="2400" b="0" i="0" u="none" strike="noStrike" baseline="0" dirty="0">
                <a:solidFill>
                  <a:srgbClr val="010202"/>
                </a:solidFill>
                <a:latin typeface="Arial" panose="020B0604020202020204" pitchFamily="34" charset="0"/>
              </a:rPr>
              <a:t>More frequent engagement in prosocial driving behaviors was associated with less frequent aggressive driving behaviors. </a:t>
            </a:r>
          </a:p>
          <a:p>
            <a:endParaRPr lang="en-US" sz="2400" b="0" i="0" u="none" strike="noStrike" baseline="0" dirty="0">
              <a:solidFill>
                <a:srgbClr val="010202"/>
              </a:solidFill>
              <a:latin typeface="Arial" panose="020B0604020202020204" pitchFamily="34" charset="0"/>
            </a:endParaRPr>
          </a:p>
          <a:p>
            <a:r>
              <a:rPr lang="en-US" sz="2400" b="0" i="0" u="none" strike="noStrike" baseline="0" dirty="0">
                <a:solidFill>
                  <a:srgbClr val="010202"/>
                </a:solidFill>
                <a:latin typeface="Arial" panose="020B0604020202020204" pitchFamily="34" charset="0"/>
              </a:rPr>
              <a:t>The most frequent prosocial behaviors endorsed by participants included using mirrors and checking blind spots when changing lanes, using turn signals, paying attention to traffic and surroundings, and driving with extra care around pedestrians. </a:t>
            </a:r>
            <a:endParaRPr lang="en-US" sz="4400" dirty="0">
              <a:latin typeface="Arial" panose="020B0604020202020204" pitchFamily="34" charset="0"/>
              <a:cs typeface="Arial" panose="020B0604020202020204" pitchFamily="34" charset="0"/>
            </a:endParaRPr>
          </a:p>
        </p:txBody>
      </p:sp>
      <p:pic>
        <p:nvPicPr>
          <p:cNvPr id="16" name="Picture 15" descr="A red and white logo&#10;&#10;Description automatically generated">
            <a:extLst>
              <a:ext uri="{FF2B5EF4-FFF2-40B4-BE49-F238E27FC236}">
                <a16:creationId xmlns:a16="http://schemas.microsoft.com/office/drawing/2014/main" id="{49FBB3BC-1958-2283-F5DF-49131CB2D2DD}"/>
              </a:ext>
            </a:extLst>
          </p:cNvPr>
          <p:cNvPicPr>
            <a:picLocks noChangeAspect="1"/>
          </p:cNvPicPr>
          <p:nvPr/>
        </p:nvPicPr>
        <p:blipFill>
          <a:blip r:embed="rId2"/>
          <a:stretch>
            <a:fillRect/>
          </a:stretch>
        </p:blipFill>
        <p:spPr>
          <a:xfrm>
            <a:off x="9917026" y="1948419"/>
            <a:ext cx="1161175" cy="1161175"/>
          </a:xfrm>
          <a:prstGeom prst="rect">
            <a:avLst/>
          </a:prstGeom>
        </p:spPr>
      </p:pic>
    </p:spTree>
    <p:extLst>
      <p:ext uri="{BB962C8B-B14F-4D97-AF65-F5344CB8AC3E}">
        <p14:creationId xmlns:p14="http://schemas.microsoft.com/office/powerpoint/2010/main" val="17664866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hudr xmlns="19ea69d7-3459-4338-9250-e70497c5b305" xsi:nil="true"/>
    <TaxCatchAll xmlns="2ea32ca5-9b9c-47d8-9fed-94906a28075b" xsi:nil="true"/>
    <lcf76f155ced4ddcb4097134ff3c332f xmlns="19ea69d7-3459-4338-9250-e70497c5b305">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7F21C061F67F5469374A2D3A1DCDF88" ma:contentTypeVersion="18" ma:contentTypeDescription="Create a new document." ma:contentTypeScope="" ma:versionID="47dd5e017881b4354a09cd150c703dee">
  <xsd:schema xmlns:xsd="http://www.w3.org/2001/XMLSchema" xmlns:xs="http://www.w3.org/2001/XMLSchema" xmlns:p="http://schemas.microsoft.com/office/2006/metadata/properties" xmlns:ns2="19ea69d7-3459-4338-9250-e70497c5b305" xmlns:ns3="2ea32ca5-9b9c-47d8-9fed-94906a28075b" targetNamespace="http://schemas.microsoft.com/office/2006/metadata/properties" ma:root="true" ma:fieldsID="ef658c3ada7b6b9c51bfada93bf4f9fa" ns2:_="" ns3:_="">
    <xsd:import namespace="19ea69d7-3459-4338-9250-e70497c5b305"/>
    <xsd:import namespace="2ea32ca5-9b9c-47d8-9fed-94906a28075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GenerationTime" minOccurs="0"/>
                <xsd:element ref="ns2:MediaServiceEventHashCode" minOccurs="0"/>
                <xsd:element ref="ns2:hudr" minOccurs="0"/>
                <xsd:element ref="ns2:MediaServiceLocation"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ea69d7-3459-4338-9250-e70497c5b3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hudr" ma:index="19" nillable="true" ma:displayName="Text" ma:internalName="hudr">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66bcfc7-c51b-4bc8-8383-b8f609394d6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a32ca5-9b9c-47d8-9fed-94906a28075b"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6071ee41-b489-45b9-b1e3-6fe856d145fc}" ma:internalName="TaxCatchAll" ma:showField="CatchAllData" ma:web="2ea32ca5-9b9c-47d8-9fed-94906a28075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2B8948-8A24-4D4F-B4CD-528AF6550899}">
  <ds:schemaRefs>
    <ds:schemaRef ds:uri="http://schemas.microsoft.com/sharepoint/v3/contenttype/forms"/>
  </ds:schemaRefs>
</ds:datastoreItem>
</file>

<file path=customXml/itemProps2.xml><?xml version="1.0" encoding="utf-8"?>
<ds:datastoreItem xmlns:ds="http://schemas.openxmlformats.org/officeDocument/2006/customXml" ds:itemID="{D323E968-5F74-48FD-9988-93BBC3120BA9}">
  <ds:schemaRefs>
    <ds:schemaRef ds:uri="http://schemas.microsoft.com/office/2006/metadata/properties"/>
    <ds:schemaRef ds:uri="http://schemas.microsoft.com/office/infopath/2007/PartnerControls"/>
    <ds:schemaRef ds:uri="19ea69d7-3459-4338-9250-e70497c5b305"/>
    <ds:schemaRef ds:uri="2ea32ca5-9b9c-47d8-9fed-94906a28075b"/>
  </ds:schemaRefs>
</ds:datastoreItem>
</file>

<file path=customXml/itemProps3.xml><?xml version="1.0" encoding="utf-8"?>
<ds:datastoreItem xmlns:ds="http://schemas.openxmlformats.org/officeDocument/2006/customXml" ds:itemID="{6176E8FB-558A-4238-8D6E-2BD716EBDC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ea69d7-3459-4338-9250-e70497c5b305"/>
    <ds:schemaRef ds:uri="2ea32ca5-9b9c-47d8-9fed-94906a2807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414</TotalTime>
  <Words>2672</Words>
  <Application>Microsoft Office PowerPoint</Application>
  <PresentationFormat>Widescreen</PresentationFormat>
  <Paragraphs>181</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Bolstering Traffic Safety Efforts to Address Aggressive Driving</vt:lpstr>
      <vt:lpstr>Agenda</vt:lpstr>
      <vt:lpstr>What is aggressive driving?</vt:lpstr>
      <vt:lpstr>Why is addressing aggressive driving important?</vt:lpstr>
      <vt:lpstr>Aggressive Driving Survey</vt:lpstr>
      <vt:lpstr>Ways to Bolster Existing Traffic Safety Efforts to Reduce Aggressive Driving</vt:lpstr>
      <vt:lpstr>Growing Prosocial Driving</vt:lpstr>
      <vt:lpstr>Prosocial driving includes a wide range of behaviors1 like:</vt:lpstr>
      <vt:lpstr>Aggressive Driving Survey Data</vt:lpstr>
      <vt:lpstr>PowerPoint Presentation</vt:lpstr>
      <vt:lpstr>PowerPoint Presentation</vt:lpstr>
      <vt:lpstr>Using Strategies that Support Cognitive Reappraisal and Adaptive Responses</vt:lpstr>
      <vt:lpstr>Cognitive Reappraisal</vt:lpstr>
      <vt:lpstr>Aggressive Driving Survey Data</vt:lpstr>
      <vt:lpstr>Adaptive Responses</vt:lpstr>
      <vt:lpstr>Examples of adaptive responses1 include:</vt:lpstr>
      <vt:lpstr>Aggressive Driving Survey Data</vt:lpstr>
      <vt:lpstr>PowerPoint Presentation</vt:lpstr>
      <vt:lpstr>PowerPoint Presentation</vt:lpstr>
      <vt:lpstr>Challenging Misperceptions</vt:lpstr>
      <vt:lpstr>Aggressive Driving Survey Data</vt:lpstr>
      <vt:lpstr>PowerPoint Presentation</vt:lpstr>
      <vt:lpstr>PowerPoint Presentation</vt:lpstr>
      <vt:lpstr>Increasing Perceived Disapproval Through Bystander Engagement</vt:lpstr>
      <vt:lpstr>Aggressive Driving Survey Data</vt:lpstr>
      <vt:lpstr>PowerPoint Presentation</vt:lpstr>
      <vt:lpstr>PowerPoint Presentation</vt:lpstr>
      <vt:lpstr>Conclusion</vt:lpstr>
      <vt:lpstr>Bolstering Traffic Safety Efforts to Address Aggressive Driving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Bolstering Traffic Safety Efforts to Address Aggressive Driving</dc:title>
  <dc:creator>Hosken, Hailey</dc:creator>
  <cp:lastModifiedBy>Kari Finley</cp:lastModifiedBy>
  <cp:revision>51</cp:revision>
  <dcterms:created xsi:type="dcterms:W3CDTF">2023-11-08T20:11:41Z</dcterms:created>
  <dcterms:modified xsi:type="dcterms:W3CDTF">2023-11-14T18:30:28Z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0x01010037F21C061F67F5469374A2D3A1DCDF88</vt:lpwstr>
  </property>
  <property fmtid="{D5CDD505-2E9C-101B-9397-08002B2CF9AE}" pid="3" name="MediaServiceImageTags">
    <vt:lpwstr/>
  </property>
</Properties>
</file>